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4" r:id="rId9"/>
    <p:sldId id="279" r:id="rId10"/>
    <p:sldId id="280" r:id="rId11"/>
    <p:sldId id="281" r:id="rId12"/>
    <p:sldId id="282" r:id="rId13"/>
    <p:sldId id="262" r:id="rId14"/>
    <p:sldId id="265" r:id="rId15"/>
    <p:sldId id="283" r:id="rId16"/>
    <p:sldId id="275" r:id="rId17"/>
    <p:sldId id="266" r:id="rId18"/>
    <p:sldId id="277" r:id="rId19"/>
    <p:sldId id="269" r:id="rId20"/>
    <p:sldId id="268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2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/>
    <p:restoredTop sz="94632"/>
  </p:normalViewPr>
  <p:slideViewPr>
    <p:cSldViewPr snapToGrid="0" snapToObjects="1">
      <p:cViewPr>
        <p:scale>
          <a:sx n="97" d="100"/>
          <a:sy n="97" d="100"/>
        </p:scale>
        <p:origin x="640" y="-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7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R="457200">
              <a:defRPr sz="2000"/>
            </a:pPr>
            <a:r>
              <a:rPr sz="12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Position 1 - Horizontal pipeline, vertical stem: </a:t>
            </a:r>
          </a:p>
          <a:p>
            <a:pPr marR="457200">
              <a:defRPr sz="20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In this orientation, a bracket is acceptable</a:t>
            </a:r>
          </a:p>
          <a:p>
            <a:pPr marR="457200">
              <a:defRPr sz="2000"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R="457200">
              <a:defRPr sz="2000"/>
            </a:pPr>
            <a:r>
              <a:rPr sz="12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Position 2 - 45 degree pipeline, vertical stem: </a:t>
            </a:r>
          </a:p>
          <a:p>
            <a:pPr marR="457200">
              <a:defRPr sz="20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In this orientation, a bracket is not acceptable.  The bracket will bend and create side-loading on the actuator because it is weak.  A bracket is not recommended because you want to be able to use the valve/actuator in any orientation.</a:t>
            </a:r>
            <a:endParaRPr sz="120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457200">
              <a:defRPr sz="2000"/>
            </a:pPr>
            <a:r>
              <a:rPr sz="12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Position 3 - Vertical pipeline, horizontal stem: </a:t>
            </a:r>
          </a:p>
          <a:p>
            <a:pPr marR="457200">
              <a:defRPr sz="20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In this orientation, a bracket is not acceptable.  The bracket will bend and create side-loading on the actuator because it is weak.  A bracket is not recommended because you want to be able to use the valve/actuator in any orientation.</a:t>
            </a:r>
          </a:p>
          <a:p>
            <a:pPr marR="457200">
              <a:defRPr sz="2000"/>
            </a:pPr>
            <a:endParaRPr sz="120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457200">
              <a:defRPr sz="2000"/>
            </a:pPr>
            <a:r>
              <a:rPr sz="12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Position 4 - Horizontal pipeline, horizontal stem: </a:t>
            </a:r>
          </a:p>
          <a:p>
            <a:pPr marR="457200">
              <a:defRPr sz="20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In this orientation, a bracket is not acceptable.  The bracket will bend and create side-loading on the actuator because it is weak.  A bracket is not recommended because you want to be able to use the valve/actuator in any orientation.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43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6337300" y="9296400"/>
            <a:ext cx="317500" cy="3429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8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30.png"/><Relationship Id="rId8" Type="http://schemas.openxmlformats.org/officeDocument/2006/relationships/image" Target="../media/image4.png"/><Relationship Id="rId9" Type="http://schemas.openxmlformats.org/officeDocument/2006/relationships/image" Target="../media/image31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.png"/><Relationship Id="rId5" Type="http://schemas.openxmlformats.org/officeDocument/2006/relationships/image" Target="../media/image33.tif"/><Relationship Id="rId6" Type="http://schemas.openxmlformats.org/officeDocument/2006/relationships/image" Target="../media/image34.tif"/><Relationship Id="rId7" Type="http://schemas.openxmlformats.org/officeDocument/2006/relationships/image" Target="../media/image35.tif"/><Relationship Id="rId8" Type="http://schemas.openxmlformats.org/officeDocument/2006/relationships/image" Target="../media/image36.ti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emf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3.em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roppedImage.pdf"/>
          <p:cNvPicPr>
            <a:picLocks noChangeAspect="1"/>
          </p:cNvPicPr>
          <p:nvPr/>
        </p:nvPicPr>
        <p:blipFill>
          <a:blip r:embed="rId2">
            <a:extLst/>
          </a:blip>
          <a:srcRect l="17564" t="726" r="4453" b="6416"/>
          <a:stretch>
            <a:fillRect/>
          </a:stretch>
        </p:blipFill>
        <p:spPr>
          <a:xfrm>
            <a:off x="-1143000" y="0"/>
            <a:ext cx="14147800" cy="984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4444822" y="1845174"/>
            <a:ext cx="11051773" cy="8928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344022" y="328613"/>
            <a:ext cx="725170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KINETROL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1CA6C4-85EF-46DA-9824-7B53C6A7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59203" y="2326018"/>
            <a:ext cx="3646079" cy="184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D2D87E8-F1A5-41F6-925C-FE49E2E4C4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0280" y="5424772"/>
            <a:ext cx="4961880" cy="16394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C339597-579B-4B3C-BCE6-AF914F5F85E3}"/>
              </a:ext>
            </a:extLst>
          </p:cNvPr>
          <p:cNvSpPr txBox="1"/>
          <p:nvPr/>
        </p:nvSpPr>
        <p:spPr>
          <a:xfrm>
            <a:off x="1885052" y="4293317"/>
            <a:ext cx="1794379" cy="82774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 err="1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Kinetrol</a:t>
            </a: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- Model 07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 - 95 Nm @ 5.5 bar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600" b="0" i="0" u="none" strike="noStrike" dirty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CBC8C3-1961-4E97-837F-A554EDB2C55D}"/>
              </a:ext>
            </a:extLst>
          </p:cNvPr>
          <p:cNvSpPr txBox="1"/>
          <p:nvPr/>
        </p:nvSpPr>
        <p:spPr>
          <a:xfrm>
            <a:off x="1279407" y="7225169"/>
            <a:ext cx="3005672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Flowserve </a:t>
            </a:r>
            <a:r>
              <a:rPr lang="en-GB" sz="1600" b="0" i="0" u="none" strike="noStrike" dirty="0" err="1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Norbro</a:t>
            </a: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- Model 20-40R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 - 109 Nm @ 5.5 bar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C25D91-3EB4-4A04-922B-05C751B220C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06920" y="2454511"/>
            <a:ext cx="5828760" cy="141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7BEC3B-0591-409A-B415-E4F2CEF25892}"/>
              </a:ext>
            </a:extLst>
          </p:cNvPr>
          <p:cNvSpPr txBox="1"/>
          <p:nvPr/>
        </p:nvSpPr>
        <p:spPr>
          <a:xfrm>
            <a:off x="7621749" y="3997425"/>
            <a:ext cx="2462382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Air Torque - Model AT251D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 - 101 Nm @ 5.5 bar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C5FF34-043A-4B6A-9887-80223CE6A95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69679" y="5251971"/>
            <a:ext cx="4503240" cy="181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B10A80-93EC-4FE0-B1A8-23CCD27464F1}"/>
              </a:ext>
            </a:extLst>
          </p:cNvPr>
          <p:cNvSpPr txBox="1"/>
          <p:nvPr/>
        </p:nvSpPr>
        <p:spPr>
          <a:xfrm>
            <a:off x="8150349" y="7225170"/>
            <a:ext cx="2341901" cy="59178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El-O-</a:t>
            </a:r>
            <a:r>
              <a:rPr lang="en-GB" sz="1600" b="0" i="0" u="none" strike="noStrike" dirty="0" err="1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Matic</a:t>
            </a: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- Model FD100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 - 105 Nm @ 5.5 bar</a:t>
            </a:r>
          </a:p>
        </p:txBody>
      </p:sp>
      <p:sp>
        <p:nvSpPr>
          <p:cNvPr id="13" name="Shape 219"/>
          <p:cNvSpPr/>
          <p:nvPr/>
        </p:nvSpPr>
        <p:spPr>
          <a:xfrm>
            <a:off x="3088846" y="116634"/>
            <a:ext cx="681441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Cost of Operation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(Double Acting Actuator Comparison)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4" name="Shape 237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sp>
        <p:nvSpPr>
          <p:cNvPr id="15" name="Shape 23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6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33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6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CCBC8C3-1961-4E97-837F-A554EDB2C55D}"/>
              </a:ext>
            </a:extLst>
          </p:cNvPr>
          <p:cNvSpPr txBox="1"/>
          <p:nvPr/>
        </p:nvSpPr>
        <p:spPr>
          <a:xfrm>
            <a:off x="1567731" y="6928485"/>
            <a:ext cx="3183053" cy="82774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lvl="0" algn="ctr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 smtClean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Flowserve </a:t>
            </a: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- 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Total volume  per cycle: </a:t>
            </a:r>
            <a:r>
              <a:rPr lang="en-GB" sz="1600" dirty="0" smtClean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(0.69 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+ 0.74) = </a:t>
            </a:r>
            <a:r>
              <a:rPr lang="en-GB" sz="1600" b="1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1.43 litres</a:t>
            </a:r>
          </a:p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600" dirty="0"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7BEC3B-0591-409A-B415-E4F2CEF25892}"/>
              </a:ext>
            </a:extLst>
          </p:cNvPr>
          <p:cNvSpPr txBox="1"/>
          <p:nvPr/>
        </p:nvSpPr>
        <p:spPr>
          <a:xfrm>
            <a:off x="7205946" y="3962348"/>
            <a:ext cx="4390484" cy="59178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lvl="0" algn="ctr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 smtClean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Air Torque - Total volume for one complete cycle: (0.51 + 0.78) = </a:t>
            </a:r>
            <a:r>
              <a:rPr lang="en-GB" sz="1600" b="1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1.29 litres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B10A80-93EC-4FE0-B1A8-23CCD27464F1}"/>
              </a:ext>
            </a:extLst>
          </p:cNvPr>
          <p:cNvSpPr txBox="1"/>
          <p:nvPr/>
        </p:nvSpPr>
        <p:spPr>
          <a:xfrm>
            <a:off x="7526385" y="7284654"/>
            <a:ext cx="3452217" cy="59178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algn="ctr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El-O-</a:t>
            </a:r>
            <a:r>
              <a:rPr lang="en-GB" sz="1600" b="0" i="0" u="none" strike="noStrike" dirty="0" err="1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Matic</a:t>
            </a: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</a:t>
            </a:r>
            <a:r>
              <a:rPr lang="en-GB" sz="1600" b="0" i="0" u="none" strike="noStrike" dirty="0" smtClean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-</a:t>
            </a:r>
            <a:r>
              <a:rPr lang="en-GB" sz="1600" dirty="0" smtClean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Total 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volume </a:t>
            </a:r>
            <a:r>
              <a:rPr lang="en-GB" sz="1600" dirty="0" smtClean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per 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cycle:  (0.6 + 0.3) + (0.9 + 0.3) = </a:t>
            </a:r>
            <a:r>
              <a:rPr lang="en-GB" sz="1600" b="1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2.1 </a:t>
            </a:r>
            <a:r>
              <a:rPr lang="en-GB" sz="1600" b="1" dirty="0" smtClean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litres</a:t>
            </a:r>
            <a:endParaRPr lang="en-GB" sz="1600" b="1" dirty="0"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</p:txBody>
      </p:sp>
      <p:sp>
        <p:nvSpPr>
          <p:cNvPr id="13" name="Shape 219"/>
          <p:cNvSpPr/>
          <p:nvPr/>
        </p:nvSpPr>
        <p:spPr>
          <a:xfrm>
            <a:off x="3123351" y="22609"/>
            <a:ext cx="674540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Cost of Operation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(Air/Energy Consumption Comparison)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4" name="Shape 237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sp>
        <p:nvSpPr>
          <p:cNvPr id="15" name="Shape 23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33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A34284F-5738-4FBD-A710-940C3ECCDF7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41717" y="1931932"/>
            <a:ext cx="2759039" cy="205091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C339597-579B-4B3C-BCE6-AF914F5F85E3}"/>
              </a:ext>
            </a:extLst>
          </p:cNvPr>
          <p:cNvSpPr txBox="1"/>
          <p:nvPr/>
        </p:nvSpPr>
        <p:spPr>
          <a:xfrm>
            <a:off x="1566708" y="4132622"/>
            <a:ext cx="3080681" cy="82774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lvl="0" algn="ctr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i="0" u="none" strike="noStrike" dirty="0" err="1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Kinetrol</a:t>
            </a:r>
            <a:r>
              <a:rPr lang="en-GB" sz="1600" b="0" i="0" u="none" strike="noStrike" dirty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- </a:t>
            </a:r>
            <a:r>
              <a:rPr lang="en-GB" sz="1600" dirty="0" smtClean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Total 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volume </a:t>
            </a:r>
            <a:r>
              <a:rPr lang="en-GB" sz="1600" dirty="0" smtClean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per cycle</a:t>
            </a:r>
            <a:r>
              <a:rPr lang="en-GB" sz="1600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: (0.342 x 2)  = </a:t>
            </a:r>
            <a:r>
              <a:rPr lang="en-GB" sz="1600" b="1" dirty="0"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0.684 litres</a:t>
            </a:r>
            <a:r>
              <a:rPr lang="en-GB" sz="1600" b="0" i="0" u="none" strike="noStrike" dirty="0" smtClean="0">
                <a:ln>
                  <a:noFill/>
                </a:ln>
                <a:solidFill>
                  <a:srgbClr val="FFFFFF"/>
                </a:solidFill>
                <a:latin typeface="Calibri" pitchFamily="34"/>
                <a:ea typeface="Arial" pitchFamily="34"/>
                <a:cs typeface="Arial" pitchFamily="34"/>
              </a:rPr>
              <a:t> </a:t>
            </a:r>
            <a:endParaRPr lang="en-GB" sz="1600" b="0" i="0" u="none" strike="noStrike" dirty="0">
              <a:ln>
                <a:noFill/>
              </a:ln>
              <a:solidFill>
                <a:srgbClr val="FFFFFF"/>
              </a:solidFill>
              <a:latin typeface="Calibri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600" b="0" i="0" u="none" strike="noStrike" dirty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7970C71-E4B8-4B4D-A5A9-087F45198A4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34850" y="5677600"/>
            <a:ext cx="4420440" cy="10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83B1DC9-0FBA-4262-95C0-78D0A9B4F2F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988790" y="1981659"/>
            <a:ext cx="4607640" cy="1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AE37D53-AA21-47AA-8AD5-7EF46D97787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15202" y="5048593"/>
            <a:ext cx="3263400" cy="202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2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1"/>
      <p:bldP spid="12" grpId="1"/>
      <p:bldP spid="13" grpId="0" build="p" bldLvl="5" animBg="1" advAuto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19"/>
          <p:cNvSpPr/>
          <p:nvPr/>
        </p:nvSpPr>
        <p:spPr>
          <a:xfrm>
            <a:off x="3123351" y="22609"/>
            <a:ext cx="674540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Cost of Operation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(Air/Energy Consumption Comparison)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4" name="Shape 237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sp>
        <p:nvSpPr>
          <p:cNvPr id="15" name="Shape 23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33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" name="Shape 195"/>
          <p:cNvSpPr/>
          <p:nvPr/>
        </p:nvSpPr>
        <p:spPr>
          <a:xfrm>
            <a:off x="2225150" y="2814393"/>
            <a:ext cx="8840413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Arial" charset="0"/>
                <a:ea typeface="Arial" pitchFamily="34"/>
                <a:cs typeface="Arial" pitchFamily="34"/>
              </a:rPr>
              <a:t>Air 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Torque  -  (</a:t>
            </a:r>
            <a:r>
              <a:rPr lang="en-GB" dirty="0" smtClean="0">
                <a:latin typeface="Arial" charset="0"/>
                <a:ea typeface="Arial" pitchFamily="34"/>
                <a:cs typeface="Arial" pitchFamily="34"/>
              </a:rPr>
              <a:t>1.29L/0.684L)  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x  (</a:t>
            </a:r>
            <a:r>
              <a:rPr lang="en-GB" dirty="0" smtClean="0">
                <a:latin typeface="Arial" charset="0"/>
                <a:ea typeface="Arial" pitchFamily="34"/>
                <a:cs typeface="Arial" pitchFamily="34"/>
              </a:rPr>
              <a:t>95Nm/101Nm)  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=  1.77</a:t>
            </a:r>
          </a:p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latin typeface="Arial" charset="0"/>
              <a:ea typeface="Arial" pitchFamily="34"/>
              <a:cs typeface="Arial" pitchFamily="34"/>
            </a:endParaRPr>
          </a:p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Flowserve </a:t>
            </a:r>
            <a:r>
              <a:rPr lang="en-GB" dirty="0" err="1">
                <a:latin typeface="Arial" charset="0"/>
                <a:ea typeface="Arial" pitchFamily="34"/>
                <a:cs typeface="Arial" pitchFamily="34"/>
              </a:rPr>
              <a:t>Norbro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  -  ( </a:t>
            </a:r>
            <a:r>
              <a:rPr lang="en-GB" dirty="0" smtClean="0">
                <a:latin typeface="Arial" charset="0"/>
                <a:ea typeface="Arial" pitchFamily="34"/>
                <a:cs typeface="Arial" pitchFamily="34"/>
              </a:rPr>
              <a:t>1.43L/0.684L)  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x  (</a:t>
            </a:r>
            <a:r>
              <a:rPr lang="en-GB" dirty="0" smtClean="0">
                <a:latin typeface="Arial" charset="0"/>
                <a:ea typeface="Arial" pitchFamily="34"/>
                <a:cs typeface="Arial" pitchFamily="34"/>
              </a:rPr>
              <a:t>95Nm/109Nm)  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=  1.82</a:t>
            </a:r>
          </a:p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latin typeface="Arial" charset="0"/>
              <a:ea typeface="Arial" pitchFamily="34"/>
              <a:cs typeface="Arial" pitchFamily="34"/>
            </a:endParaRPr>
          </a:p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El-O-</a:t>
            </a:r>
            <a:r>
              <a:rPr lang="en-GB" dirty="0" err="1">
                <a:latin typeface="Arial" charset="0"/>
                <a:ea typeface="Arial" pitchFamily="34"/>
                <a:cs typeface="Arial" pitchFamily="34"/>
              </a:rPr>
              <a:t>Matic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  -  (</a:t>
            </a:r>
            <a:r>
              <a:rPr lang="en-GB" dirty="0" smtClean="0">
                <a:latin typeface="Arial" charset="0"/>
                <a:ea typeface="Arial" pitchFamily="34"/>
                <a:cs typeface="Arial" pitchFamily="34"/>
              </a:rPr>
              <a:t>2.1L/0.684L)  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x  (</a:t>
            </a:r>
            <a:r>
              <a:rPr lang="en-GB" dirty="0" smtClean="0">
                <a:latin typeface="Arial" charset="0"/>
                <a:ea typeface="Arial" pitchFamily="34"/>
                <a:cs typeface="Arial" pitchFamily="34"/>
              </a:rPr>
              <a:t>95Nm/105Nm)  </a:t>
            </a:r>
            <a:r>
              <a:rPr lang="en-GB" dirty="0">
                <a:latin typeface="Arial" charset="0"/>
                <a:ea typeface="Arial" pitchFamily="34"/>
                <a:cs typeface="Arial" pitchFamily="34"/>
              </a:rPr>
              <a:t>=  2.77</a:t>
            </a:r>
          </a:p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latin typeface="Arial" charset="0"/>
              <a:ea typeface="Arial" pitchFamily="34"/>
              <a:cs typeface="Arial" pitchFamily="34"/>
            </a:endParaRPr>
          </a:p>
          <a:p>
            <a:pPr lvl="0" algn="ctr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latin typeface="Arial" charset="0"/>
              <a:ea typeface="Arial" pitchFamily="34"/>
              <a:cs typeface="Arial" pitchFamily="34"/>
            </a:endParaRPr>
          </a:p>
          <a:p>
            <a:endParaRPr lang="en-US" dirty="0"/>
          </a:p>
          <a:p>
            <a:endParaRPr lang="en-US" dirty="0" smtClean="0"/>
          </a:p>
          <a:p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413960" y="5679313"/>
            <a:ext cx="1016418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ctr"/>
            <a:r>
              <a:rPr lang="en-GB" sz="2400" b="1" dirty="0">
                <a:solidFill>
                  <a:srgbClr val="FFFFFF"/>
                </a:solidFill>
                <a:latin typeface="Arial" charset="0"/>
                <a:ea typeface="Arial" pitchFamily="34"/>
                <a:cs typeface="Arial" pitchFamily="34"/>
              </a:rPr>
              <a:t>The torque specific (L/Nm) energy consumption of </a:t>
            </a:r>
            <a:r>
              <a:rPr lang="en-GB" sz="2400" b="1" dirty="0" smtClean="0">
                <a:solidFill>
                  <a:srgbClr val="FFFFFF"/>
                </a:solidFill>
                <a:latin typeface="Arial" charset="0"/>
                <a:ea typeface="Arial" pitchFamily="34"/>
                <a:cs typeface="Arial" pitchFamily="34"/>
              </a:rPr>
              <a:t>these actuators are 1.77, 1.82 </a:t>
            </a:r>
            <a:r>
              <a:rPr lang="en-GB" sz="2400" b="1" dirty="0">
                <a:solidFill>
                  <a:srgbClr val="FFFFFF"/>
                </a:solidFill>
                <a:latin typeface="Arial" charset="0"/>
                <a:ea typeface="Arial" pitchFamily="34"/>
                <a:cs typeface="Arial" pitchFamily="34"/>
              </a:rPr>
              <a:t>or 2.77 times that of the equivalent </a:t>
            </a:r>
            <a:r>
              <a:rPr lang="en-GB" sz="2400" b="1" dirty="0" err="1">
                <a:solidFill>
                  <a:srgbClr val="FFFFFF"/>
                </a:solidFill>
                <a:latin typeface="Arial" charset="0"/>
                <a:ea typeface="Arial" pitchFamily="34"/>
                <a:cs typeface="Arial" pitchFamily="34"/>
              </a:rPr>
              <a:t>Kinetrol</a:t>
            </a:r>
            <a:r>
              <a:rPr lang="en-GB" sz="2400" b="1" dirty="0">
                <a:solidFill>
                  <a:srgbClr val="FFFFFF"/>
                </a:solidFill>
                <a:latin typeface="Arial" charset="0"/>
                <a:ea typeface="Arial" pitchFamily="34"/>
                <a:cs typeface="Arial" pitchFamily="34"/>
              </a:rPr>
              <a:t> actuator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295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 animBg="1" advAuto="0"/>
      <p:bldP spid="19" grpId="0" animBg="1" advAuto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pdf"/>
          <p:cNvPicPr>
            <a:picLocks noChangeAspect="1"/>
          </p:cNvPicPr>
          <p:nvPr/>
        </p:nvPicPr>
        <p:blipFill>
          <a:blip r:embed="rId2">
            <a:alphaModFix amt="64000"/>
            <a:extLst/>
          </a:blip>
          <a:stretch>
            <a:fillRect/>
          </a:stretch>
        </p:blipFill>
        <p:spPr>
          <a:xfrm>
            <a:off x="7503164" y="3284094"/>
            <a:ext cx="8180355" cy="495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187452" y="1221040"/>
            <a:ext cx="744220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FFFF"/>
                </a:solidFill>
              </a:rPr>
              <a:t>High Temperature Applications</a:t>
            </a:r>
          </a:p>
        </p:txBody>
      </p:sp>
      <p:sp>
        <p:nvSpPr>
          <p:cNvPr id="220" name="Shape 220"/>
          <p:cNvSpPr/>
          <p:nvPr/>
        </p:nvSpPr>
        <p:spPr>
          <a:xfrm>
            <a:off x="776030" y="4947837"/>
            <a:ext cx="86995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•	</a:t>
            </a:r>
            <a:r>
              <a:rPr lang="en-US" dirty="0" smtClean="0">
                <a:solidFill>
                  <a:srgbClr val="FFFFFF"/>
                </a:solidFill>
              </a:rPr>
              <a:t>Beside B</a:t>
            </a:r>
            <a:r>
              <a:rPr dirty="0" smtClean="0">
                <a:solidFill>
                  <a:srgbClr val="FFFFFF"/>
                </a:solidFill>
              </a:rPr>
              <a:t>oilers</a:t>
            </a:r>
            <a:endParaRPr dirty="0">
              <a:solidFill>
                <a:srgbClr val="FFFFFF"/>
              </a:solidFill>
            </a:endParaRPr>
          </a:p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•	</a:t>
            </a:r>
            <a:r>
              <a:rPr lang="en-US" dirty="0" smtClean="0">
                <a:solidFill>
                  <a:srgbClr val="FFFFFF"/>
                </a:solidFill>
              </a:rPr>
              <a:t>Beside F</a:t>
            </a:r>
            <a:r>
              <a:rPr dirty="0" smtClean="0">
                <a:solidFill>
                  <a:srgbClr val="FFFFFF"/>
                </a:solidFill>
              </a:rPr>
              <a:t>urnaces</a:t>
            </a:r>
            <a:endParaRPr lang="en-US" dirty="0" smtClean="0">
              <a:solidFill>
                <a:srgbClr val="FFFFFF"/>
              </a:solidFill>
            </a:endParaRPr>
          </a:p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FFFF"/>
                </a:solidFill>
              </a:rPr>
              <a:t>•</a:t>
            </a: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Installed on high temperature valves</a:t>
            </a:r>
            <a:endParaRPr lang="en-US" dirty="0">
              <a:solidFill>
                <a:srgbClr val="FFFFFF"/>
              </a:solidFill>
            </a:endParaRPr>
          </a:p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22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546100" y="4330599"/>
            <a:ext cx="71301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Examples of high </a:t>
            </a:r>
            <a:r>
              <a:rPr lang="en-US" dirty="0" smtClean="0">
                <a:solidFill>
                  <a:srgbClr val="FFFFFF"/>
                </a:solidFill>
              </a:rPr>
              <a:t>ambient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applications are:</a:t>
            </a:r>
          </a:p>
        </p:txBody>
      </p:sp>
      <p:sp>
        <p:nvSpPr>
          <p:cNvPr id="225" name="Shape 225"/>
          <p:cNvSpPr/>
          <p:nvPr/>
        </p:nvSpPr>
        <p:spPr>
          <a:xfrm>
            <a:off x="288350" y="2476423"/>
            <a:ext cx="68072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   </a:t>
            </a:r>
            <a:r>
              <a:rPr dirty="0" smtClean="0">
                <a:solidFill>
                  <a:srgbClr val="FFFFFF"/>
                </a:solidFill>
              </a:rPr>
              <a:t>Kinetrol </a:t>
            </a:r>
            <a:r>
              <a:rPr dirty="0">
                <a:solidFill>
                  <a:srgbClr val="FFFFFF"/>
                </a:solidFill>
              </a:rPr>
              <a:t>can be installed with Viton seals for high ambient temperatures.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2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2" animBg="1" advAuto="0"/>
      <p:bldP spid="219" grpId="3" build="p" bldLvl="5" animBg="1" advAuto="0"/>
      <p:bldP spid="220" grpId="6" build="p" bldLvl="5" animBg="1" advAuto="0"/>
      <p:bldP spid="224" grpId="5" animBg="1" advAuto="0"/>
      <p:bldP spid="225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250950"/>
            <a:ext cx="8864600" cy="7251700"/>
          </a:xfrm>
          <a:prstGeom prst="rect">
            <a:avLst/>
          </a:prstGeom>
        </p:spPr>
      </p:pic>
      <p:sp>
        <p:nvSpPr>
          <p:cNvPr id="274" name="Shape 274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27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5887900" y="2288079"/>
            <a:ext cx="295365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E623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err="1" smtClean="0"/>
              <a:t>Kinetrol</a:t>
            </a:r>
            <a:r>
              <a:rPr lang="en-US" dirty="0" smtClean="0"/>
              <a:t> Actuator torque matches </a:t>
            </a:r>
            <a:r>
              <a:rPr dirty="0" smtClean="0"/>
              <a:t>the </a:t>
            </a:r>
            <a:r>
              <a:rPr dirty="0"/>
              <a:t>valve </a:t>
            </a:r>
            <a:r>
              <a:rPr lang="en-US" dirty="0" smtClean="0"/>
              <a:t>perfectly</a:t>
            </a:r>
            <a:endParaRPr dirty="0"/>
          </a:p>
        </p:txBody>
      </p:sp>
      <p:sp>
        <p:nvSpPr>
          <p:cNvPr id="280" name="Shape 280"/>
          <p:cNvSpPr/>
          <p:nvPr/>
        </p:nvSpPr>
        <p:spPr>
          <a:xfrm>
            <a:off x="1796831" y="73230"/>
            <a:ext cx="1049303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S</a:t>
            </a:r>
            <a:r>
              <a:rPr lang="en-US" dirty="0" smtClean="0"/>
              <a:t>izing </a:t>
            </a:r>
            <a:r>
              <a:rPr dirty="0" smtClean="0"/>
              <a:t>Actuators</a:t>
            </a:r>
            <a:r>
              <a:rPr lang="en-US" dirty="0" smtClean="0"/>
              <a:t> – Kinetrol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300480" y="3402211"/>
            <a:ext cx="10265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0" y="3322430"/>
            <a:ext cx="5382260" cy="100360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571265" y="3304908"/>
            <a:ext cx="220893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C000"/>
                </a:solidFill>
              </a:rPr>
              <a:t>Typical </a:t>
            </a:r>
            <a:r>
              <a:rPr lang="en-US" sz="1600" dirty="0" err="1" smtClean="0">
                <a:solidFill>
                  <a:srgbClr val="FFC000"/>
                </a:solidFill>
              </a:rPr>
              <a:t>Kinetrol</a:t>
            </a:r>
            <a:r>
              <a:rPr lang="en-US" sz="1600" dirty="0" smtClean="0">
                <a:solidFill>
                  <a:srgbClr val="FFC000"/>
                </a:solidFill>
              </a:rPr>
              <a:t> Torque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FFC000"/>
              </a:solidFill>
              <a:effectLst/>
              <a:uFillTx/>
              <a:sym typeface="Helvetica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675734" y="3735467"/>
            <a:ext cx="0" cy="3175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063" y="3197624"/>
            <a:ext cx="654290" cy="513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176" y="4119758"/>
            <a:ext cx="654290" cy="513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4" animBg="1" advAuto="0"/>
      <p:bldP spid="280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6" y="1035655"/>
            <a:ext cx="10388600" cy="7155845"/>
          </a:xfrm>
          <a:prstGeom prst="rect">
            <a:avLst/>
          </a:prstGeom>
        </p:spPr>
      </p:pic>
      <p:sp>
        <p:nvSpPr>
          <p:cNvPr id="274" name="Shape 274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27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1300480" y="20764"/>
            <a:ext cx="1065971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S</a:t>
            </a:r>
            <a:r>
              <a:rPr lang="en-US" dirty="0" smtClean="0"/>
              <a:t>izing </a:t>
            </a:r>
            <a:r>
              <a:rPr dirty="0" smtClean="0"/>
              <a:t>Actuator</a:t>
            </a:r>
            <a:r>
              <a:rPr lang="en-US" dirty="0" smtClean="0"/>
              <a:t>s - Rack &amp; Pinion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300480" y="3402211"/>
            <a:ext cx="10265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9779" y="4031282"/>
            <a:ext cx="17907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Typical Torque for a Rack &amp; Pinion </a:t>
            </a:r>
            <a:r>
              <a:rPr lang="en-US" dirty="0">
                <a:solidFill>
                  <a:srgbClr val="92D050"/>
                </a:solidFill>
              </a:rPr>
              <a:t>A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ctuator</a:t>
            </a:r>
            <a:endParaRPr kumimoji="0" lang="en-US" sz="1200" b="0" i="0" u="none" strike="noStrike" cap="none" spc="0" normalizeH="0" dirty="0">
              <a:ln>
                <a:noFill/>
              </a:ln>
              <a:solidFill>
                <a:srgbClr val="92D05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903208" y="3545840"/>
            <a:ext cx="0" cy="3752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278">
            <a:off x="9922594" y="4412116"/>
            <a:ext cx="654290" cy="513023"/>
          </a:xfrm>
          <a:prstGeom prst="rect">
            <a:avLst/>
          </a:prstGeom>
        </p:spPr>
      </p:pic>
      <p:sp>
        <p:nvSpPr>
          <p:cNvPr id="18" name="Shape 261"/>
          <p:cNvSpPr/>
          <p:nvPr/>
        </p:nvSpPr>
        <p:spPr>
          <a:xfrm>
            <a:off x="4942963" y="2292075"/>
            <a:ext cx="397426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E623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800" dirty="0" smtClean="0"/>
              <a:t>End of stroke</a:t>
            </a:r>
            <a:r>
              <a:rPr sz="1800" dirty="0" smtClean="0"/>
              <a:t> </a:t>
            </a:r>
            <a:r>
              <a:rPr sz="1800" dirty="0"/>
              <a:t>torque of </a:t>
            </a:r>
            <a:r>
              <a:rPr lang="en-US" sz="1800" dirty="0" smtClean="0"/>
              <a:t>Rack &amp; Pinion</a:t>
            </a:r>
            <a:r>
              <a:rPr sz="1800" dirty="0" smtClean="0"/>
              <a:t> is</a:t>
            </a:r>
            <a:r>
              <a:rPr lang="en-US" sz="1800" dirty="0" smtClean="0"/>
              <a:t>n’</a:t>
            </a:r>
            <a:r>
              <a:rPr sz="1800" dirty="0" smtClean="0"/>
              <a:t>t </a:t>
            </a:r>
            <a:r>
              <a:rPr sz="1800" dirty="0"/>
              <a:t>enough to close the valve</a:t>
            </a:r>
          </a:p>
        </p:txBody>
      </p:sp>
      <p:sp>
        <p:nvSpPr>
          <p:cNvPr id="24" name="Shape 284"/>
          <p:cNvSpPr/>
          <p:nvPr/>
        </p:nvSpPr>
        <p:spPr>
          <a:xfrm>
            <a:off x="9817100" y="4130675"/>
            <a:ext cx="238760" cy="44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1600" y="0"/>
                  <a:pt x="12678" y="12927"/>
                  <a:pt x="0" y="21600"/>
                </a:cubicBezTo>
                <a:close/>
              </a:path>
            </a:pathLst>
          </a:custGeom>
          <a:solidFill>
            <a:srgbClr val="E623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5" name="Shape 284"/>
          <p:cNvSpPr/>
          <p:nvPr/>
        </p:nvSpPr>
        <p:spPr>
          <a:xfrm rot="5400000" flipH="1" flipV="1">
            <a:off x="9563763" y="4288890"/>
            <a:ext cx="205687" cy="778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1600" y="0"/>
                  <a:pt x="12678" y="12927"/>
                  <a:pt x="0" y="21600"/>
                </a:cubicBezTo>
                <a:close/>
              </a:path>
            </a:pathLst>
          </a:custGeom>
          <a:solidFill>
            <a:srgbClr val="E623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6" name="Shape 284"/>
          <p:cNvSpPr/>
          <p:nvPr/>
        </p:nvSpPr>
        <p:spPr>
          <a:xfrm rot="1741567">
            <a:off x="9725092" y="4475764"/>
            <a:ext cx="117685" cy="134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1600" y="0"/>
                  <a:pt x="12678" y="12927"/>
                  <a:pt x="0" y="21600"/>
                </a:cubicBezTo>
                <a:close/>
              </a:path>
            </a:pathLst>
          </a:custGeom>
          <a:solidFill>
            <a:srgbClr val="E623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490" y="3255745"/>
            <a:ext cx="6332370" cy="152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1" grpId="0"/>
      <p:bldP spid="18" grpId="0" animBg="1" advAuto="0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250950"/>
            <a:ext cx="8864600" cy="7251700"/>
          </a:xfrm>
          <a:prstGeom prst="rect">
            <a:avLst/>
          </a:prstGeom>
        </p:spPr>
      </p:pic>
      <p:sp>
        <p:nvSpPr>
          <p:cNvPr id="274" name="Shape 274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277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5390121" y="3110862"/>
            <a:ext cx="3939056" cy="65659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E623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E62344"/>
                </a:solidFill>
              </a:rPr>
              <a:t>Run torque of Scotch Yoke actuator isn’t </a:t>
            </a:r>
            <a:r>
              <a:rPr lang="en-US" smtClean="0">
                <a:solidFill>
                  <a:srgbClr val="E62344"/>
                </a:solidFill>
              </a:rPr>
              <a:t>enough to close </a:t>
            </a:r>
            <a:r>
              <a:rPr smtClean="0">
                <a:solidFill>
                  <a:srgbClr val="E62344"/>
                </a:solidFill>
              </a:rPr>
              <a:t>the </a:t>
            </a:r>
            <a:r>
              <a:rPr dirty="0">
                <a:solidFill>
                  <a:srgbClr val="E62344"/>
                </a:solidFill>
              </a:rPr>
              <a:t>valve </a:t>
            </a:r>
          </a:p>
        </p:txBody>
      </p:sp>
      <p:sp>
        <p:nvSpPr>
          <p:cNvPr id="279" name="Shape 279"/>
          <p:cNvSpPr/>
          <p:nvPr/>
        </p:nvSpPr>
        <p:spPr>
          <a:xfrm>
            <a:off x="6261552" y="1299949"/>
            <a:ext cx="233538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2400">
                <a:solidFill>
                  <a:srgbClr val="E623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smtClean="0">
                <a:solidFill>
                  <a:srgbClr val="E62344"/>
                </a:solidFill>
              </a:rPr>
              <a:t>D</a:t>
            </a:r>
            <a:r>
              <a:rPr sz="2400" dirty="0" smtClean="0">
                <a:solidFill>
                  <a:srgbClr val="E62344"/>
                </a:solidFill>
              </a:rPr>
              <a:t>anger zone:</a:t>
            </a:r>
            <a:r>
              <a:rPr lang="en-US" sz="2400" dirty="0" smtClean="0">
                <a:solidFill>
                  <a:srgbClr val="E62344"/>
                </a:solidFill>
              </a:rPr>
              <a:t> </a:t>
            </a:r>
            <a:r>
              <a:rPr lang="en-US" sz="1800" dirty="0" smtClean="0">
                <a:solidFill>
                  <a:srgbClr val="E62344"/>
                </a:solidFill>
              </a:rPr>
              <a:t>Valve </a:t>
            </a:r>
            <a:r>
              <a:rPr lang="en-US" sz="1800" dirty="0">
                <a:solidFill>
                  <a:srgbClr val="E62344"/>
                </a:solidFill>
              </a:rPr>
              <a:t>s</a:t>
            </a:r>
            <a:r>
              <a:rPr lang="en-US" sz="1800" dirty="0" smtClean="0">
                <a:solidFill>
                  <a:srgbClr val="E62344"/>
                </a:solidFill>
              </a:rPr>
              <a:t>haft</a:t>
            </a:r>
            <a:r>
              <a:rPr sz="1800" dirty="0" smtClean="0">
                <a:solidFill>
                  <a:srgbClr val="E62344"/>
                </a:solidFill>
              </a:rPr>
              <a:t> </a:t>
            </a:r>
            <a:r>
              <a:rPr lang="en-US" sz="1800" dirty="0" smtClean="0">
                <a:solidFill>
                  <a:srgbClr val="E62344"/>
                </a:solidFill>
              </a:rPr>
              <a:t>will break</a:t>
            </a:r>
            <a:endParaRPr sz="1800" dirty="0">
              <a:solidFill>
                <a:srgbClr val="E62344"/>
              </a:solidFill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1952644" y="81589"/>
            <a:ext cx="1049303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S</a:t>
            </a:r>
            <a:r>
              <a:rPr lang="en-US" dirty="0" smtClean="0"/>
              <a:t>izing </a:t>
            </a:r>
            <a:r>
              <a:rPr dirty="0" smtClean="0"/>
              <a:t>Actuators</a:t>
            </a:r>
            <a:r>
              <a:rPr lang="en-US" dirty="0" smtClean="0"/>
              <a:t> – Scotch Yoke</a:t>
            </a:r>
            <a:endParaRPr dirty="0"/>
          </a:p>
        </p:txBody>
      </p:sp>
      <p:sp>
        <p:nvSpPr>
          <p:cNvPr id="283" name="Shape 283"/>
          <p:cNvSpPr/>
          <p:nvPr/>
        </p:nvSpPr>
        <p:spPr>
          <a:xfrm>
            <a:off x="4673601" y="1371817"/>
            <a:ext cx="571260" cy="1074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cubicBezTo>
                  <a:pt x="0" y="0"/>
                  <a:pt x="6114" y="10292"/>
                  <a:pt x="21600" y="21600"/>
                </a:cubicBezTo>
                <a:close/>
              </a:path>
            </a:pathLst>
          </a:custGeom>
          <a:solidFill>
            <a:srgbClr val="E62344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5562600" y="4834228"/>
            <a:ext cx="3937000" cy="1692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79" extrusionOk="0">
                <a:moveTo>
                  <a:pt x="0" y="103"/>
                </a:moveTo>
                <a:cubicBezTo>
                  <a:pt x="0" y="103"/>
                  <a:pt x="6143" y="20366"/>
                  <a:pt x="10422" y="20366"/>
                </a:cubicBezTo>
                <a:cubicBezTo>
                  <a:pt x="10422" y="20366"/>
                  <a:pt x="13393" y="21600"/>
                  <a:pt x="21600" y="0"/>
                </a:cubicBezTo>
                <a:lnTo>
                  <a:pt x="0" y="103"/>
                </a:lnTo>
                <a:close/>
              </a:path>
            </a:pathLst>
          </a:custGeom>
          <a:solidFill>
            <a:srgbClr val="E62344">
              <a:alpha val="8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E63B7A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4673600" y="3287489"/>
            <a:ext cx="5384801" cy="3251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4" extrusionOk="0">
                <a:moveTo>
                  <a:pt x="0" y="0"/>
                </a:moveTo>
                <a:cubicBezTo>
                  <a:pt x="0" y="0"/>
                  <a:pt x="4108" y="14838"/>
                  <a:pt x="9519" y="20221"/>
                </a:cubicBezTo>
                <a:cubicBezTo>
                  <a:pt x="9519" y="20221"/>
                  <a:pt x="10861" y="21600"/>
                  <a:pt x="12529" y="20221"/>
                </a:cubicBezTo>
                <a:cubicBezTo>
                  <a:pt x="14844" y="18307"/>
                  <a:pt x="19119" y="11030"/>
                  <a:pt x="21600" y="4793"/>
                </a:cubicBezTo>
              </a:path>
            </a:pathLst>
          </a:custGeom>
          <a:ln w="38100">
            <a:solidFill>
              <a:srgbClr val="00FD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300480" y="3402211"/>
            <a:ext cx="10265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3640" y="4366587"/>
            <a:ext cx="190314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2"/>
                </a:solidFill>
              </a:rPr>
              <a:t>Larger 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Symmetrical Yoke Actuator Torque Curve</a:t>
            </a:r>
            <a:endParaRPr kumimoji="0" lang="en-US" sz="1200" b="0" i="0" u="none" strike="noStrike" cap="none" spc="0" normalizeH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146434" y="4022604"/>
            <a:ext cx="209918" cy="2686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946" y="2127955"/>
            <a:ext cx="654290" cy="513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094879" y="1834393"/>
            <a:ext cx="654290" cy="5130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3799" y="6242613"/>
            <a:ext cx="190314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Typical Symmetrical Yoke Actuator Torque Curve</a:t>
            </a:r>
            <a:endParaRPr kumimoji="0" lang="en-US" sz="1200" b="0" i="0" u="none" strike="noStrike" cap="none" spc="0" normalizeH="0" dirty="0">
              <a:ln>
                <a:noFill/>
              </a:ln>
              <a:solidFill>
                <a:schemeClr val="accent2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156593" y="5898630"/>
            <a:ext cx="209918" cy="2686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43292" y="2427385"/>
            <a:ext cx="7911740" cy="36289"/>
          </a:xfrm>
          <a:prstGeom prst="line">
            <a:avLst/>
          </a:prstGeom>
          <a:noFill/>
          <a:ln w="25400" cap="flat">
            <a:solidFill>
              <a:srgbClr val="E6234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5615274" y="2089943"/>
            <a:ext cx="393216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FFFF"/>
                </a:solidFill>
              </a:rPr>
              <a:t>MAST (Maximum Allowable Shaft Torque)</a:t>
            </a:r>
            <a:endParaRPr kumimoji="0" lang="en-US" sz="1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"/>
            </a:endParaRPr>
          </a:p>
        </p:txBody>
      </p:sp>
      <p:sp>
        <p:nvSpPr>
          <p:cNvPr id="27" name="Shape 278"/>
          <p:cNvSpPr/>
          <p:nvPr/>
        </p:nvSpPr>
        <p:spPr>
          <a:xfrm>
            <a:off x="5724070" y="2543643"/>
            <a:ext cx="327115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E623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FFFF"/>
                </a:solidFill>
              </a:rPr>
              <a:t>Solution:  Use a larger actuator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8" name="Shape 278"/>
          <p:cNvSpPr/>
          <p:nvPr/>
        </p:nvSpPr>
        <p:spPr>
          <a:xfrm>
            <a:off x="5730420" y="2498170"/>
            <a:ext cx="327115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1800">
                <a:solidFill>
                  <a:srgbClr val="E623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FFFF"/>
                </a:solidFill>
              </a:rPr>
              <a:t>Problem:  Actuator torque is too much for the valve shaft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9839572" y="2172868"/>
            <a:ext cx="216289" cy="308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1600" y="0"/>
                  <a:pt x="12678" y="12927"/>
                  <a:pt x="0" y="21600"/>
                </a:cubicBezTo>
                <a:close/>
              </a:path>
            </a:pathLst>
          </a:custGeom>
          <a:solidFill>
            <a:srgbClr val="E62344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7" dur="1000" fill="hold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0" dur="1000" fill="hold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48958E-6 L -0.00025 -0.1886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-9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dvAuto="0"/>
      <p:bldP spid="278" grpId="1" advAuto="0"/>
      <p:bldP spid="279" grpId="0" animBg="1" advAuto="0"/>
      <p:bldP spid="280" grpId="0" animBg="1"/>
      <p:bldP spid="283" grpId="0" animBg="1"/>
      <p:bldP spid="286" grpId="0" animBg="1" advAuto="0"/>
      <p:bldP spid="286" grpId="1" animBg="1" advAuto="0"/>
      <p:bldP spid="287" grpId="0" animBg="1" advAuto="0"/>
      <p:bldP spid="4" grpId="0"/>
      <p:bldP spid="19" grpId="0"/>
      <p:bldP spid="19" grpId="1"/>
      <p:bldP spid="10" grpId="0"/>
      <p:bldP spid="27" grpId="0" animBg="1" advAuto="0"/>
      <p:bldP spid="27" grpId="1" animBg="1" advAuto="0"/>
      <p:bldP spid="28" grpId="0" animBg="1" advAuto="0"/>
      <p:bldP spid="28" grpId="1" animBg="1" advAuto="0"/>
      <p:bldP spid="2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3162300" y="2376626"/>
            <a:ext cx="6400800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•	Valve manufacturers design the </a:t>
            </a:r>
            <a:r>
              <a:rPr dirty="0" smtClean="0"/>
              <a:t>s</a:t>
            </a:r>
            <a:r>
              <a:rPr lang="en-US" dirty="0" smtClean="0"/>
              <a:t>hafts</a:t>
            </a:r>
            <a:r>
              <a:rPr dirty="0" smtClean="0"/>
              <a:t> </a:t>
            </a:r>
            <a:r>
              <a:rPr dirty="0"/>
              <a:t>to be as efficient as possible</a:t>
            </a:r>
          </a:p>
          <a:p>
            <a: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•	All </a:t>
            </a:r>
            <a:r>
              <a:rPr dirty="0" smtClean="0"/>
              <a:t>s</a:t>
            </a:r>
            <a:r>
              <a:rPr lang="en-US" dirty="0" smtClean="0"/>
              <a:t>hafts</a:t>
            </a:r>
            <a:r>
              <a:rPr dirty="0" smtClean="0"/>
              <a:t> </a:t>
            </a:r>
            <a:r>
              <a:rPr dirty="0"/>
              <a:t>have a “MAST</a:t>
            </a:r>
            <a:r>
              <a:rPr dirty="0" smtClean="0"/>
              <a:t>”</a:t>
            </a:r>
            <a:r>
              <a:rPr lang="en-US" dirty="0" smtClean="0"/>
              <a:t> </a:t>
            </a:r>
            <a:r>
              <a:rPr dirty="0" smtClean="0"/>
              <a:t> </a:t>
            </a:r>
            <a:r>
              <a:rPr dirty="0"/>
              <a:t>(Maximum allowable </a:t>
            </a:r>
            <a:r>
              <a:rPr dirty="0" smtClean="0"/>
              <a:t>s</a:t>
            </a:r>
            <a:r>
              <a:rPr lang="en-US" dirty="0" smtClean="0"/>
              <a:t>haft</a:t>
            </a:r>
            <a:r>
              <a:rPr dirty="0" smtClean="0"/>
              <a:t> </a:t>
            </a:r>
            <a:r>
              <a:rPr dirty="0"/>
              <a:t>torque)</a:t>
            </a:r>
          </a:p>
          <a:p>
            <a: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•	When the </a:t>
            </a:r>
            <a:r>
              <a:rPr dirty="0" smtClean="0"/>
              <a:t>actuator </a:t>
            </a:r>
            <a:r>
              <a:rPr dirty="0"/>
              <a:t>torque exceeds the MAST, the </a:t>
            </a:r>
            <a:r>
              <a:rPr dirty="0" smtClean="0"/>
              <a:t>s</a:t>
            </a:r>
            <a:r>
              <a:rPr lang="en-US" dirty="0" smtClean="0"/>
              <a:t>haft</a:t>
            </a:r>
            <a:r>
              <a:rPr dirty="0" smtClean="0"/>
              <a:t> </a:t>
            </a:r>
            <a:r>
              <a:rPr lang="en-US" dirty="0" smtClean="0"/>
              <a:t>will break</a:t>
            </a:r>
            <a:endParaRPr dirty="0"/>
          </a:p>
        </p:txBody>
      </p:sp>
      <p:sp>
        <p:nvSpPr>
          <p:cNvPr id="294" name="Shape 29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29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80"/>
          <p:cNvSpPr/>
          <p:nvPr/>
        </p:nvSpPr>
        <p:spPr>
          <a:xfrm>
            <a:off x="1249535" y="248889"/>
            <a:ext cx="1049303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S</a:t>
            </a:r>
            <a:r>
              <a:rPr lang="en-US" dirty="0" smtClean="0"/>
              <a:t>izing </a:t>
            </a:r>
            <a:r>
              <a:rPr smtClean="0"/>
              <a:t>Actuators</a:t>
            </a:r>
            <a:r>
              <a:rPr lang="en-US" smtClean="0"/>
              <a:t>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2" build="p" bldLvl="5" animBg="1" advAuto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2267334" y="2089054"/>
            <a:ext cx="883217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   </a:t>
            </a:r>
            <a:r>
              <a:rPr sz="3000" dirty="0">
                <a:solidFill>
                  <a:srgbClr val="FFFFFF"/>
                </a:solidFill>
              </a:rPr>
              <a:t>Rack </a:t>
            </a:r>
            <a:r>
              <a:rPr sz="3000">
                <a:solidFill>
                  <a:srgbClr val="FFFFFF"/>
                </a:solidFill>
              </a:rPr>
              <a:t>&amp; </a:t>
            </a:r>
            <a:r>
              <a:rPr sz="3000" smtClean="0">
                <a:solidFill>
                  <a:srgbClr val="FFFFFF"/>
                </a:solidFill>
              </a:rPr>
              <a:t>Pinion</a:t>
            </a:r>
            <a:r>
              <a:rPr lang="en-US" sz="3000" smtClean="0">
                <a:solidFill>
                  <a:srgbClr val="FFFFFF"/>
                </a:solidFill>
              </a:rPr>
              <a:t>,</a:t>
            </a:r>
            <a:r>
              <a:rPr sz="3000" smtClean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and Scotch Yoke Actuators </a:t>
            </a:r>
          </a:p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2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7802" y="2908966"/>
            <a:ext cx="2241635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600" y="1524000"/>
            <a:ext cx="4330700" cy="450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8840" y="1760220"/>
            <a:ext cx="1584740" cy="88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droppedImage.pdf"/>
          <p:cNvPicPr>
            <a:picLocks noChangeAspect="1"/>
          </p:cNvPicPr>
          <p:nvPr/>
        </p:nvPicPr>
        <p:blipFill>
          <a:blip r:embed="rId6">
            <a:alphaModFix amt="30000"/>
            <a:extLst/>
          </a:blip>
          <a:stretch>
            <a:fillRect/>
          </a:stretch>
        </p:blipFill>
        <p:spPr>
          <a:xfrm>
            <a:off x="3556000" y="2458224"/>
            <a:ext cx="1130300" cy="187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light_swirl_blue_1_by_graphicavita-d37srqq-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95116" y="6069997"/>
            <a:ext cx="1945431" cy="194543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3314610" y="261512"/>
            <a:ext cx="712245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Rotary </a:t>
            </a:r>
            <a:r>
              <a:rPr dirty="0" smtClean="0">
                <a:solidFill>
                  <a:srgbClr val="FFFFFF"/>
                </a:solidFill>
              </a:rPr>
              <a:t>Control </a:t>
            </a:r>
            <a:r>
              <a:rPr dirty="0">
                <a:solidFill>
                  <a:srgbClr val="FFFFFF"/>
                </a:solidFill>
              </a:rPr>
              <a:t>Applications (V-Ball Valves)</a:t>
            </a:r>
          </a:p>
        </p:txBody>
      </p:sp>
      <p:sp>
        <p:nvSpPr>
          <p:cNvPr id="313" name="Shape 313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315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995110">
            <a:off x="6577838" y="2404119"/>
            <a:ext cx="4115332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1170940" y="6739401"/>
            <a:ext cx="5232416" cy="38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r>
              <a:rPr lang="en-US" smtClean="0"/>
              <a:t>aaaaaa</a:t>
            </a:r>
            <a:endParaRPr dirty="0"/>
          </a:p>
        </p:txBody>
      </p:sp>
      <p:sp>
        <p:nvSpPr>
          <p:cNvPr id="318" name="Shape 318"/>
          <p:cNvSpPr/>
          <p:nvPr/>
        </p:nvSpPr>
        <p:spPr>
          <a:xfrm>
            <a:off x="1348422" y="6431971"/>
            <a:ext cx="584200" cy="584200"/>
          </a:xfrm>
          <a:prstGeom prst="rect">
            <a:avLst/>
          </a:prstGeom>
          <a:solidFill>
            <a:srgbClr val="FF401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7930864" y="5392560"/>
            <a:ext cx="328295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914400" marR="457200" indent="-2286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To </a:t>
            </a:r>
            <a:r>
              <a:rPr lang="en-US" dirty="0" smtClean="0">
                <a:solidFill>
                  <a:srgbClr val="FFFFFF"/>
                </a:solidFill>
              </a:rPr>
              <a:t>R</a:t>
            </a:r>
            <a:r>
              <a:rPr dirty="0" smtClean="0">
                <a:solidFill>
                  <a:srgbClr val="FFFFFF"/>
                </a:solidFill>
              </a:rPr>
              <a:t>otary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3389962" y="5595706"/>
            <a:ext cx="697028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algn="ctr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</a:rPr>
              <a:t>Both quickly start </a:t>
            </a:r>
            <a:r>
              <a:rPr lang="en-US" smtClean="0">
                <a:solidFill>
                  <a:srgbClr val="FFFFFF"/>
                </a:solidFill>
              </a:rPr>
              <a:t>to get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dirty="0" smtClean="0">
                <a:solidFill>
                  <a:srgbClr val="FFFFFF"/>
                </a:solidFill>
              </a:rPr>
              <a:t>hysteresis</a:t>
            </a:r>
            <a:r>
              <a:rPr lang="en-US" dirty="0" smtClean="0">
                <a:solidFill>
                  <a:srgbClr val="FFFFFF"/>
                </a:solidFill>
              </a:rPr>
              <a:t>, which means you don’t control your process well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5338957" y="2240825"/>
            <a:ext cx="66167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With Kinetrol’s direct mount positioner and anti-backlash coupling, any movement from the positioner results in an identical movement in the valve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5617915" y="4542521"/>
            <a:ext cx="66167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Precise, Pin Point </a:t>
            </a:r>
            <a:r>
              <a:rPr dirty="0" smtClean="0">
                <a:solidFill>
                  <a:srgbClr val="FFFFFF"/>
                </a:solidFill>
              </a:rPr>
              <a:t>Accuracy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5" name="Shape 328"/>
          <p:cNvSpPr/>
          <p:nvPr/>
        </p:nvSpPr>
        <p:spPr>
          <a:xfrm>
            <a:off x="6998692" y="4975341"/>
            <a:ext cx="381858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algn="ctr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</a:rPr>
              <a:t>Scotch Yoke’s wear out and become “sloppy”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4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9929308">
            <a:off x="1294294" y="1385769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548391">
            <a:off x="1062075" y="1462873"/>
            <a:ext cx="4464892" cy="4398899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-190500" y="1408335"/>
            <a:ext cx="2400300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Kinetrol</a:t>
            </a:r>
          </a:p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9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985227">
            <a:off x="862915" y="1504378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1303538">
            <a:off x="792672" y="1494438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76278">
            <a:off x="659916" y="1504321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576150">
            <a:off x="507746" y="1517742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77473">
            <a:off x="304692" y="1451919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470350">
            <a:off x="149866" y="1385768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01452">
            <a:off x="19455" y="1284153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653044">
            <a:off x="-133941" y="1152118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295609">
            <a:off x="-284956" y="977098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295609">
            <a:off x="-248343" y="949353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94167">
            <a:off x="1548982" y="1196096"/>
            <a:ext cx="4464892" cy="4398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94167">
            <a:off x="1548983" y="1196097"/>
            <a:ext cx="4464892" cy="439889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1933067" y="4941751"/>
            <a:ext cx="40894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algn="ctr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  </a:t>
            </a:r>
            <a:r>
              <a:rPr dirty="0" smtClean="0">
                <a:solidFill>
                  <a:srgbClr val="FFFFFF"/>
                </a:solidFill>
              </a:rPr>
              <a:t>Rack</a:t>
            </a:r>
            <a:r>
              <a:rPr lang="en-US" dirty="0" smtClean="0">
                <a:solidFill>
                  <a:srgbClr val="FFFFFF"/>
                </a:solidFill>
              </a:rPr>
              <a:t> and pinion’s wear out and become “sloppy”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860826" y="5344580"/>
            <a:ext cx="595034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914400" marR="457200" indent="-2286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Change </a:t>
            </a:r>
            <a:r>
              <a:rPr dirty="0" smtClean="0">
                <a:solidFill>
                  <a:srgbClr val="FFFFFF"/>
                </a:solidFill>
              </a:rPr>
              <a:t>Linear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dirty="0" smtClean="0">
                <a:solidFill>
                  <a:srgbClr val="FFFFFF"/>
                </a:solidFill>
              </a:rPr>
              <a:t>Motion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1009650" y="5414382"/>
            <a:ext cx="434609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R="457200" indent="-228600" algn="ctr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FFFF"/>
                </a:solidFill>
              </a:rPr>
              <a:t>Uses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rotary </a:t>
            </a:r>
            <a:r>
              <a:rPr dirty="0" smtClean="0">
                <a:solidFill>
                  <a:srgbClr val="FFFFFF"/>
                </a:solidFill>
              </a:rPr>
              <a:t>motion </a:t>
            </a:r>
            <a:r>
              <a:rPr dirty="0">
                <a:solidFill>
                  <a:srgbClr val="FFFFFF"/>
                </a:solidFill>
              </a:rPr>
              <a:t>to </a:t>
            </a:r>
            <a:r>
              <a:rPr lang="en-US" dirty="0" smtClean="0">
                <a:solidFill>
                  <a:srgbClr val="FFFFFF"/>
                </a:solidFill>
              </a:rPr>
              <a:t>operate </a:t>
            </a:r>
            <a:r>
              <a:rPr dirty="0" smtClean="0">
                <a:solidFill>
                  <a:srgbClr val="FFFFFF"/>
                </a:solidFill>
              </a:rPr>
              <a:t>rotary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valves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719E-6 -3.125E-6 L 0.32519 -3.125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19 -3.125E-6 L 1.36719E-6 -3.125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719E-6 -3.125E-6 L 0.32617 -3.125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1" dur="1000" fill="hold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1000" fill="hold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7" dur="1000" fill="hold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0" dur="1000" fill="hold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2" dur="1000" fill="hold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0" dur="1000" fill="hold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3" dur="1000" fill="hold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6" dur="1000" fill="hold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9" dur="1000" fill="hold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9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5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8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7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0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3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6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2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8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4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0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3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9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5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8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1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4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7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5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1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4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7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0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6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8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1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4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7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6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9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2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5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8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7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0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6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9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2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 advAuto="0"/>
      <p:bldP spid="312" grpId="1" animBg="1" advAuto="0"/>
      <p:bldP spid="329" grpId="0" animBg="1" advAuto="0"/>
      <p:bldP spid="329" grpId="1" animBg="1" advAuto="0"/>
      <p:bldP spid="299" grpId="0" animBg="1" advAuto="0"/>
      <p:bldP spid="300" grpId="0" animBg="1" advAuto="0"/>
      <p:bldP spid="302" grpId="0" animBg="1" advAuto="0"/>
      <p:bldP spid="308" grpId="0" animBg="1" advAuto="0"/>
      <p:bldP spid="308" grpId="1" animBg="1" advAuto="0"/>
      <p:bldP spid="311" grpId="0" animBg="1" advAuto="0"/>
      <p:bldP spid="316" grpId="0" animBg="1" advAuto="0"/>
      <p:bldP spid="316" grpId="1" animBg="1" advAuto="0"/>
      <p:bldP spid="317" grpId="0" animBg="1" advAuto="0"/>
      <p:bldP spid="317" grpId="1" animBg="1" advAuto="0"/>
      <p:bldP spid="318" grpId="0" animBg="1" advAuto="0"/>
      <p:bldP spid="318" grpId="1" animBg="1" advAuto="0"/>
      <p:bldP spid="320" grpId="0" animBg="1" advAuto="0"/>
      <p:bldP spid="320" grpId="1" animBg="1" advAuto="0"/>
      <p:bldP spid="325" grpId="0" animBg="1" advAuto="0"/>
      <p:bldP spid="325" grpId="1" animBg="1" advAuto="0"/>
      <p:bldP spid="326" grpId="0" animBg="1" advAuto="0"/>
      <p:bldP spid="327" grpId="0" animBg="1" advAuto="0"/>
      <p:bldP spid="35" grpId="0" animBg="1" advAuto="0"/>
      <p:bldP spid="35" grpId="1" animBg="1" advAuto="0"/>
      <p:bldP spid="322" grpId="0" animBg="1" advAuto="0"/>
      <p:bldP spid="328" grpId="0" animBg="1" advAuto="0"/>
      <p:bldP spid="328" grpId="1" animBg="1" advAuto="0"/>
      <p:bldP spid="319" grpId="0" animBg="1" advAuto="0"/>
      <p:bldP spid="319" grpId="1" animBg="1" advAuto="0"/>
      <p:bldP spid="32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86" y="2888629"/>
            <a:ext cx="7658101" cy="5441015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4283074" y="232338"/>
            <a:ext cx="442595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600" cap="all" spc="-36">
                <a:solidFill>
                  <a:srgbClr val="F90A1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200" dirty="0" smtClean="0">
                <a:solidFill>
                  <a:srgbClr val="FFFFFF"/>
                </a:solidFill>
              </a:rPr>
              <a:t>S</a:t>
            </a:r>
            <a:r>
              <a:rPr lang="en-US" sz="4200" cap="none" dirty="0" smtClean="0">
                <a:solidFill>
                  <a:srgbClr val="FFFFFF"/>
                </a:solidFill>
              </a:rPr>
              <a:t>pace Constraints</a:t>
            </a:r>
            <a:endParaRPr sz="4200" dirty="0">
              <a:solidFill>
                <a:srgbClr val="FFFFFF"/>
              </a:solidFill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348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330200" y="2768600"/>
            <a:ext cx="7073912" cy="45"/>
          </a:xfrm>
          <a:prstGeom prst="line">
            <a:avLst/>
          </a:prstGeom>
          <a:ln w="76200">
            <a:solidFill>
              <a:srgbClr val="E324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354" name="Group 354"/>
          <p:cNvGrpSpPr/>
          <p:nvPr/>
        </p:nvGrpSpPr>
        <p:grpSpPr>
          <a:xfrm>
            <a:off x="7296165" y="2569900"/>
            <a:ext cx="8420117" cy="6512426"/>
            <a:chOff x="0" y="17965"/>
            <a:chExt cx="8420116" cy="6512424"/>
          </a:xfrm>
        </p:grpSpPr>
        <p:pic>
          <p:nvPicPr>
            <p:cNvPr id="350" name="cutout actuator animation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340" y="17965"/>
              <a:ext cx="8407777" cy="6502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cutout plate animation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7965"/>
              <a:ext cx="8420105" cy="6512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cutout valve animation.tif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4102" r="19017" b="13804"/>
            <a:stretch>
              <a:fillRect/>
            </a:stretch>
          </p:blipFill>
          <p:spPr>
            <a:xfrm>
              <a:off x="1198048" y="17965"/>
              <a:ext cx="5623146" cy="5605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cutout coupling animation.tif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7599" t="41970" r="50132" b="48374"/>
            <a:stretch>
              <a:fillRect/>
            </a:stretch>
          </p:blipFill>
          <p:spPr>
            <a:xfrm>
              <a:off x="3164665" y="2675423"/>
              <a:ext cx="1031407" cy="62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9" h="21600" extrusionOk="0">
                  <a:moveTo>
                    <a:pt x="10742" y="0"/>
                  </a:moveTo>
                  <a:cubicBezTo>
                    <a:pt x="8750" y="0"/>
                    <a:pt x="6298" y="439"/>
                    <a:pt x="3530" y="1830"/>
                  </a:cubicBezTo>
                  <a:cubicBezTo>
                    <a:pt x="-3851" y="5538"/>
                    <a:pt x="2635" y="9093"/>
                    <a:pt x="2635" y="9093"/>
                  </a:cubicBezTo>
                  <a:lnTo>
                    <a:pt x="2403" y="15033"/>
                  </a:lnTo>
                  <a:lnTo>
                    <a:pt x="3988" y="21600"/>
                  </a:lnTo>
                  <a:lnTo>
                    <a:pt x="7894" y="19743"/>
                  </a:lnTo>
                  <a:cubicBezTo>
                    <a:pt x="7894" y="19743"/>
                    <a:pt x="8279" y="18123"/>
                    <a:pt x="9902" y="18200"/>
                  </a:cubicBezTo>
                  <a:cubicBezTo>
                    <a:pt x="11525" y="18278"/>
                    <a:pt x="12069" y="18893"/>
                    <a:pt x="12108" y="19743"/>
                  </a:cubicBezTo>
                  <a:cubicBezTo>
                    <a:pt x="12146" y="20593"/>
                    <a:pt x="15700" y="19361"/>
                    <a:pt x="15700" y="19361"/>
                  </a:cubicBezTo>
                  <a:lnTo>
                    <a:pt x="17749" y="3058"/>
                  </a:lnTo>
                  <a:lnTo>
                    <a:pt x="16089" y="1202"/>
                  </a:lnTo>
                  <a:cubicBezTo>
                    <a:pt x="16089" y="1202"/>
                    <a:pt x="14061" y="0"/>
                    <a:pt x="1074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55" name="Shape 355"/>
          <p:cNvSpPr/>
          <p:nvPr/>
        </p:nvSpPr>
        <p:spPr>
          <a:xfrm>
            <a:off x="12788900" y="2679699"/>
            <a:ext cx="10643" cy="5495379"/>
          </a:xfrm>
          <a:prstGeom prst="line">
            <a:avLst/>
          </a:prstGeom>
          <a:ln w="76200">
            <a:solidFill>
              <a:srgbClr val="FF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8995018" y="1280758"/>
            <a:ext cx="3277229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 err="1" smtClean="0"/>
              <a:t>Kinetrol</a:t>
            </a:r>
            <a:r>
              <a:rPr lang="en-US" sz="3000" dirty="0" smtClean="0"/>
              <a:t> Actuators</a:t>
            </a:r>
          </a:p>
          <a:p>
            <a:pPr algn="ctr"/>
            <a:r>
              <a:rPr lang="en-US" sz="2600" dirty="0" smtClean="0"/>
              <a:t>(Tall and skinny)</a:t>
            </a:r>
            <a:endParaRPr sz="2600" dirty="0"/>
          </a:p>
        </p:txBody>
      </p:sp>
      <p:sp>
        <p:nvSpPr>
          <p:cNvPr id="357" name="Shape 357"/>
          <p:cNvSpPr/>
          <p:nvPr/>
        </p:nvSpPr>
        <p:spPr>
          <a:xfrm>
            <a:off x="4956387" y="5541287"/>
            <a:ext cx="472121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algn="ctr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  </a:t>
            </a:r>
            <a:r>
              <a:rPr sz="2400" dirty="0" smtClean="0">
                <a:solidFill>
                  <a:srgbClr val="FFFFFF"/>
                </a:solidFill>
              </a:rPr>
              <a:t>Kinetrol</a:t>
            </a:r>
            <a:r>
              <a:rPr lang="en-US" sz="2400" dirty="0" smtClean="0">
                <a:solidFill>
                  <a:srgbClr val="FFFFFF"/>
                </a:solidFill>
              </a:rPr>
              <a:t>’s are</a:t>
            </a:r>
            <a:r>
              <a:rPr sz="2400" dirty="0" smtClean="0">
                <a:solidFill>
                  <a:srgbClr val="FFFFFF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a different shape </a:t>
            </a:r>
            <a:r>
              <a:rPr sz="2400" dirty="0" smtClean="0">
                <a:solidFill>
                  <a:srgbClr val="FFFFFF"/>
                </a:solidFill>
              </a:rPr>
              <a:t>t</a:t>
            </a:r>
            <a:r>
              <a:rPr lang="en-US" sz="2400" dirty="0" smtClean="0">
                <a:solidFill>
                  <a:srgbClr val="FFFFFF"/>
                </a:solidFill>
              </a:rPr>
              <a:t>han</a:t>
            </a:r>
            <a:r>
              <a:rPr sz="2400" dirty="0" smtClean="0">
                <a:solidFill>
                  <a:srgbClr val="FFFFFF"/>
                </a:solidFill>
              </a:rPr>
              <a:t> </a:t>
            </a:r>
            <a:r>
              <a:rPr sz="2400" dirty="0">
                <a:solidFill>
                  <a:srgbClr val="FFFFFF"/>
                </a:solidFill>
              </a:rPr>
              <a:t>other actuators</a:t>
            </a:r>
          </a:p>
        </p:txBody>
      </p:sp>
      <p:sp>
        <p:nvSpPr>
          <p:cNvPr id="358" name="Shape 358"/>
          <p:cNvSpPr/>
          <p:nvPr/>
        </p:nvSpPr>
        <p:spPr>
          <a:xfrm>
            <a:off x="1392623" y="1280758"/>
            <a:ext cx="48133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000" dirty="0" smtClean="0"/>
              <a:t>Scotch Yoke/Rack &amp; Pinion</a:t>
            </a:r>
          </a:p>
          <a:p>
            <a:pPr algn="ctr"/>
            <a:r>
              <a:rPr lang="en-US" sz="2600" dirty="0" smtClean="0"/>
              <a:t>(Short and Fat)</a:t>
            </a:r>
            <a:r>
              <a:rPr sz="2600" dirty="0" smtClean="0"/>
              <a:t> </a:t>
            </a:r>
            <a:endParaRPr sz="2600" dirty="0"/>
          </a:p>
        </p:txBody>
      </p:sp>
      <p:sp>
        <p:nvSpPr>
          <p:cNvPr id="359" name="Shape 359"/>
          <p:cNvSpPr/>
          <p:nvPr/>
        </p:nvSpPr>
        <p:spPr>
          <a:xfrm>
            <a:off x="4157866" y="5725931"/>
            <a:ext cx="609207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algn="ctr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</a:rPr>
              <a:t>They often fit in places where </a:t>
            </a:r>
            <a:r>
              <a:rPr lang="en-US" smtClean="0">
                <a:solidFill>
                  <a:srgbClr val="FFFFFF"/>
                </a:solidFill>
              </a:rPr>
              <a:t>scotch yoke, </a:t>
            </a:r>
            <a:r>
              <a:rPr lang="en-US" dirty="0" smtClean="0">
                <a:solidFill>
                  <a:srgbClr val="FFFFFF"/>
                </a:solidFill>
              </a:rPr>
              <a:t>and </a:t>
            </a:r>
            <a:r>
              <a:rPr lang="en-US" smtClean="0">
                <a:solidFill>
                  <a:srgbClr val="FFFFFF"/>
                </a:solidFill>
              </a:rPr>
              <a:t>rack &amp; </a:t>
            </a:r>
            <a:r>
              <a:rPr lang="en-US" dirty="0" smtClean="0">
                <a:solidFill>
                  <a:srgbClr val="FFFFFF"/>
                </a:solidFill>
              </a:rPr>
              <a:t>pinion actuators can’t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9" name="Shape 214"/>
          <p:cNvSpPr/>
          <p:nvPr/>
        </p:nvSpPr>
        <p:spPr>
          <a:xfrm>
            <a:off x="3111504" y="3843773"/>
            <a:ext cx="676909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8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Think Outside the Box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2" dur="1000" fill="hold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2" animBg="1" advAuto="0"/>
      <p:bldP spid="345" grpId="0" animBg="1"/>
      <p:bldP spid="349" grpId="3" animBg="1" advAuto="0"/>
      <p:bldP spid="354" grpId="5" animBg="1" advAuto="0"/>
      <p:bldP spid="355" grpId="7" animBg="1" advAuto="0"/>
      <p:bldP spid="356" grpId="6" animBg="1" advAuto="0"/>
      <p:bldP spid="357" grpId="8" animBg="1" advAuto="0"/>
      <p:bldP spid="357" grpId="9" animBg="1" advAuto="0"/>
      <p:bldP spid="358" grpId="1" animBg="1" advAuto="0"/>
      <p:bldP spid="359" grpId="10" animBg="1" advAuto="0"/>
      <p:bldP spid="19" grpId="0" animBg="1" advAuto="0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1931669" y="422464"/>
            <a:ext cx="869950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0" dirty="0">
                <a:solidFill>
                  <a:srgbClr val="FFC000"/>
                </a:solidFill>
              </a:rPr>
              <a:t>The Kinetrol Advantage</a:t>
            </a:r>
          </a:p>
        </p:txBody>
      </p:sp>
      <p:sp>
        <p:nvSpPr>
          <p:cNvPr id="154" name="Shape 154"/>
          <p:cNvSpPr/>
          <p:nvPr/>
        </p:nvSpPr>
        <p:spPr>
          <a:xfrm>
            <a:off x="2533653" y="5113476"/>
            <a:ext cx="79248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</a:rPr>
              <a:t>• </a:t>
            </a:r>
            <a:r>
              <a:rPr lang="en-US" dirty="0" smtClean="0">
                <a:solidFill>
                  <a:srgbClr val="FFFFFF"/>
                </a:solidFill>
              </a:rPr>
              <a:t>Privately owned fo</a:t>
            </a:r>
            <a:r>
              <a:rPr dirty="0" smtClean="0">
                <a:solidFill>
                  <a:srgbClr val="FFFFFF"/>
                </a:solidFill>
              </a:rPr>
              <a:t>r </a:t>
            </a:r>
            <a:r>
              <a:rPr lang="en-US" dirty="0" smtClean="0">
                <a:solidFill>
                  <a:srgbClr val="FFFFFF"/>
                </a:solidFill>
              </a:rPr>
              <a:t>over </a:t>
            </a:r>
            <a:r>
              <a:rPr dirty="0" smtClean="0">
                <a:solidFill>
                  <a:srgbClr val="FFFFFF"/>
                </a:solidFill>
              </a:rPr>
              <a:t>50 years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2533653" y="6904574"/>
            <a:ext cx="86995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•	All parts </a:t>
            </a:r>
            <a:r>
              <a:rPr lang="en-US" dirty="0" smtClean="0">
                <a:solidFill>
                  <a:srgbClr val="FFFFFF"/>
                </a:solidFill>
              </a:rPr>
              <a:t>(actuators and accessories) </a:t>
            </a:r>
            <a:r>
              <a:rPr dirty="0" smtClean="0">
                <a:solidFill>
                  <a:srgbClr val="FFFFFF"/>
                </a:solidFill>
              </a:rPr>
              <a:t>are </a:t>
            </a:r>
            <a:r>
              <a:rPr dirty="0">
                <a:solidFill>
                  <a:srgbClr val="FFFFFF"/>
                </a:solidFill>
              </a:rPr>
              <a:t>engineered and made in-house to guarantee quality.</a:t>
            </a:r>
          </a:p>
          <a:p>
            <a:pPr marL="914400" marR="457200" indent="-2286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2533653" y="6003299"/>
            <a:ext cx="861212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•	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Manufactured in </a:t>
            </a:r>
            <a:r>
              <a:rPr lang="en-US" dirty="0">
                <a:solidFill>
                  <a:srgbClr val="FFFFFF"/>
                </a:solidFill>
              </a:rPr>
              <a:t>three sites in Farnham, England.</a:t>
            </a:r>
            <a:endParaRPr dirty="0">
              <a:solidFill>
                <a:srgbClr val="FFFFFF"/>
              </a:solidFill>
            </a:endParaRPr>
          </a:p>
          <a:p>
            <a:pPr marL="914400" marR="457200" indent="-2286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15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3100" y="1840897"/>
            <a:ext cx="4772944" cy="2386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1" descr="redfiel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643" y="1840897"/>
            <a:ext cx="5743787" cy="238647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4" grpId="4" animBg="1" advAuto="0"/>
      <p:bldP spid="155" grpId="5" animBg="1" advAuto="0"/>
      <p:bldP spid="156" grpId="6" animBg="1" advAuto="0"/>
      <p:bldP spid="160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335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300" y="1634346"/>
            <a:ext cx="8343900" cy="6480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8100" y="12827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6261100" y="4850035"/>
            <a:ext cx="61087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Scotch yoke actuators are not symmetrical</a:t>
            </a:r>
          </a:p>
        </p:txBody>
      </p:sp>
      <p:sp>
        <p:nvSpPr>
          <p:cNvPr id="339" name="Shape 339"/>
          <p:cNvSpPr/>
          <p:nvPr/>
        </p:nvSpPr>
        <p:spPr>
          <a:xfrm>
            <a:off x="6362700" y="5681722"/>
            <a:ext cx="59055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dirty="0"/>
              <a:t>Side-loading causes packing leaks which lead to premature failure of the valve</a:t>
            </a:r>
          </a:p>
        </p:txBody>
      </p:sp>
      <p:sp>
        <p:nvSpPr>
          <p:cNvPr id="340" name="Shape 340"/>
          <p:cNvSpPr/>
          <p:nvPr/>
        </p:nvSpPr>
        <p:spPr>
          <a:xfrm>
            <a:off x="4916025" y="127379"/>
            <a:ext cx="316005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FFFF"/>
                </a:solidFill>
              </a:rPr>
              <a:t>Side-loading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9" presetClass="exit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4" dur="750" fill="hold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3" animBg="1" advAuto="0"/>
      <p:bldP spid="336" grpId="5" animBg="1" advAuto="0"/>
      <p:bldP spid="337" grpId="4" animBg="1" advAuto="0"/>
      <p:bldP spid="338" grpId="2" animBg="1" advAuto="0"/>
      <p:bldP spid="339" grpId="6" animBg="1" advAuto="0"/>
      <p:bldP spid="340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6644" y="4030681"/>
            <a:ext cx="11188701" cy="4651482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3091247" y="277325"/>
            <a:ext cx="869950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The Kinetrol Advantage</a:t>
            </a:r>
          </a:p>
        </p:txBody>
      </p:sp>
      <p:sp>
        <p:nvSpPr>
          <p:cNvPr id="367" name="Shape 367"/>
          <p:cNvSpPr/>
          <p:nvPr/>
        </p:nvSpPr>
        <p:spPr>
          <a:xfrm>
            <a:off x="3614411" y="2321862"/>
            <a:ext cx="817245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algn="ctr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   </a:t>
            </a:r>
            <a:r>
              <a:rPr dirty="0" smtClean="0">
                <a:solidFill>
                  <a:srgbClr val="FFFFFF"/>
                </a:solidFill>
              </a:rPr>
              <a:t>Kinetrol</a:t>
            </a:r>
            <a:r>
              <a:rPr lang="en-US" dirty="0" smtClean="0">
                <a:solidFill>
                  <a:srgbClr val="FFFFFF"/>
                </a:solidFill>
              </a:rPr>
              <a:t>’s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aren’t a typical “lunch box” </a:t>
            </a:r>
            <a:r>
              <a:rPr lang="en-US" smtClean="0">
                <a:solidFill>
                  <a:srgbClr val="FFFFFF"/>
                </a:solidFill>
              </a:rPr>
              <a:t>type actuator, SO </a:t>
            </a:r>
            <a:r>
              <a:rPr smtClean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370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864052" y="386489"/>
            <a:ext cx="3403601" cy="7646283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3764344" y="3889778"/>
            <a:ext cx="750055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algn="ctr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   </a:t>
            </a:r>
            <a:r>
              <a:rPr lang="en-US" dirty="0" smtClean="0">
                <a:solidFill>
                  <a:srgbClr val="FFFFFF"/>
                </a:solidFill>
              </a:rPr>
              <a:t>And use them in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applications </a:t>
            </a:r>
            <a:r>
              <a:rPr lang="en-US" smtClean="0">
                <a:solidFill>
                  <a:srgbClr val="FFFFFF"/>
                </a:solidFill>
              </a:rPr>
              <a:t>where </a:t>
            </a:r>
            <a:r>
              <a:rPr smtClean="0">
                <a:solidFill>
                  <a:srgbClr val="FFFFFF"/>
                </a:solidFill>
              </a:rPr>
              <a:t>rack </a:t>
            </a:r>
            <a:r>
              <a:rPr lang="en-US" dirty="0" smtClean="0">
                <a:solidFill>
                  <a:srgbClr val="FFFFFF"/>
                </a:solidFill>
              </a:rPr>
              <a:t>&amp;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pinion or scotch yoke </a:t>
            </a:r>
            <a:r>
              <a:rPr dirty="0" smtClean="0">
                <a:solidFill>
                  <a:srgbClr val="FFFFFF"/>
                </a:solidFill>
              </a:rPr>
              <a:t>actuators</a:t>
            </a:r>
            <a:r>
              <a:rPr lang="en-US" dirty="0" smtClean="0">
                <a:solidFill>
                  <a:srgbClr val="FFFFFF"/>
                </a:solidFill>
              </a:rPr>
              <a:t> don’t perform</a:t>
            </a:r>
            <a:r>
              <a:rPr dirty="0" smtClean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4" name="Shape 214"/>
          <p:cNvSpPr/>
          <p:nvPr/>
        </p:nvSpPr>
        <p:spPr>
          <a:xfrm>
            <a:off x="4310447" y="2889794"/>
            <a:ext cx="626109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8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Think Outside the Box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1" animBg="1" advAuto="0"/>
      <p:bldP spid="366" grpId="2" animBg="1" advAuto="0"/>
      <p:bldP spid="367" grpId="3" animBg="1" advAuto="0"/>
      <p:bldP spid="374" grpId="6" animBg="1" advAuto="0"/>
      <p:bldP spid="1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16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3165614" y="3465735"/>
            <a:ext cx="59182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Kinetrol is not a “lunch box” actuator</a:t>
            </a:r>
          </a:p>
        </p:txBody>
      </p:sp>
      <p:sp>
        <p:nvSpPr>
          <p:cNvPr id="168" name="Shape 168"/>
          <p:cNvSpPr/>
          <p:nvPr/>
        </p:nvSpPr>
        <p:spPr>
          <a:xfrm>
            <a:off x="3635514" y="4710335"/>
            <a:ext cx="42672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Problem solver</a:t>
            </a:r>
          </a:p>
        </p:txBody>
      </p:sp>
      <p:sp>
        <p:nvSpPr>
          <p:cNvPr id="169" name="Shape 169"/>
          <p:cNvSpPr/>
          <p:nvPr/>
        </p:nvSpPr>
        <p:spPr>
          <a:xfrm>
            <a:off x="3635514" y="4088035"/>
            <a:ext cx="33782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Niche applications</a:t>
            </a:r>
          </a:p>
        </p:txBody>
      </p:sp>
      <p:sp>
        <p:nvSpPr>
          <p:cNvPr id="170" name="Shape 170"/>
          <p:cNvSpPr/>
          <p:nvPr/>
        </p:nvSpPr>
        <p:spPr>
          <a:xfrm>
            <a:off x="3635514" y="5332635"/>
            <a:ext cx="47752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Different shape</a:t>
            </a:r>
          </a:p>
        </p:txBody>
      </p:sp>
      <p:sp>
        <p:nvSpPr>
          <p:cNvPr id="172" name="Shape 172"/>
          <p:cNvSpPr/>
          <p:nvPr/>
        </p:nvSpPr>
        <p:spPr>
          <a:xfrm>
            <a:off x="3194052" y="1734915"/>
            <a:ext cx="66040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makes Kinetrol different?</a:t>
            </a:r>
          </a:p>
        </p:txBody>
      </p:sp>
      <p:sp>
        <p:nvSpPr>
          <p:cNvPr id="12" name="Shape 214"/>
          <p:cNvSpPr/>
          <p:nvPr/>
        </p:nvSpPr>
        <p:spPr>
          <a:xfrm>
            <a:off x="3111503" y="3927594"/>
            <a:ext cx="676909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800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Think Outside the Box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3" animBg="1" advAuto="0"/>
      <p:bldP spid="168" grpId="5" animBg="1" advAuto="0"/>
      <p:bldP spid="169" grpId="4" animBg="1" advAuto="0"/>
      <p:bldP spid="170" grpId="6" animBg="1" advAuto="0"/>
      <p:bldP spid="172" grpId="2" animBg="1" advAuto="0"/>
      <p:bldP spid="12" grpId="0" animBg="1" advAuto="0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7355840" y="712709"/>
            <a:ext cx="5478758" cy="4425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sp>
        <p:nvSpPr>
          <p:cNvPr id="189" name="Shape 189"/>
          <p:cNvSpPr/>
          <p:nvPr/>
        </p:nvSpPr>
        <p:spPr>
          <a:xfrm>
            <a:off x="920795" y="5681199"/>
            <a:ext cx="389636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One Piece </a:t>
            </a:r>
            <a:r>
              <a:rPr dirty="0" smtClean="0"/>
              <a:t>S</a:t>
            </a:r>
            <a:r>
              <a:rPr lang="en-US" dirty="0" smtClean="0"/>
              <a:t>haft</a:t>
            </a:r>
            <a:r>
              <a:rPr dirty="0" smtClean="0"/>
              <a:t> </a:t>
            </a:r>
            <a:r>
              <a:rPr dirty="0"/>
              <a:t>and Vane</a:t>
            </a:r>
          </a:p>
        </p:txBody>
      </p:sp>
      <p:sp>
        <p:nvSpPr>
          <p:cNvPr id="188" name="Shape 188"/>
          <p:cNvSpPr/>
          <p:nvPr/>
        </p:nvSpPr>
        <p:spPr>
          <a:xfrm>
            <a:off x="891422" y="4949278"/>
            <a:ext cx="342411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Constant Output Torque</a:t>
            </a:r>
          </a:p>
        </p:txBody>
      </p:sp>
      <p:sp>
        <p:nvSpPr>
          <p:cNvPr id="187" name="Shape 187"/>
          <p:cNvSpPr/>
          <p:nvPr/>
        </p:nvSpPr>
        <p:spPr>
          <a:xfrm>
            <a:off x="882684" y="4242051"/>
            <a:ext cx="32893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Compact and Efficient</a:t>
            </a:r>
          </a:p>
        </p:txBody>
      </p:sp>
      <p:sp>
        <p:nvSpPr>
          <p:cNvPr id="183" name="Shape 183"/>
          <p:cNvSpPr/>
          <p:nvPr/>
        </p:nvSpPr>
        <p:spPr>
          <a:xfrm>
            <a:off x="882684" y="3525132"/>
            <a:ext cx="59182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Double Opposed Polyurethane Lip Seals</a:t>
            </a:r>
          </a:p>
        </p:txBody>
      </p:sp>
      <p:sp>
        <p:nvSpPr>
          <p:cNvPr id="179" name="Shape 179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82684" y="2763127"/>
            <a:ext cx="267526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Single Moving Part</a:t>
            </a:r>
          </a:p>
        </p:txBody>
      </p:sp>
      <p:sp>
        <p:nvSpPr>
          <p:cNvPr id="185" name="Shape 185"/>
          <p:cNvSpPr/>
          <p:nvPr/>
        </p:nvSpPr>
        <p:spPr>
          <a:xfrm>
            <a:off x="602904" y="1493188"/>
            <a:ext cx="392349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Unique Features</a:t>
            </a:r>
          </a:p>
        </p:txBody>
      </p:sp>
      <p:sp>
        <p:nvSpPr>
          <p:cNvPr id="186" name="Shape 186"/>
          <p:cNvSpPr/>
          <p:nvPr/>
        </p:nvSpPr>
        <p:spPr>
          <a:xfrm>
            <a:off x="944434" y="6085131"/>
            <a:ext cx="626916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400"/>
            <a:r>
              <a:rPr dirty="0">
                <a:solidFill>
                  <a:srgbClr val="FFC000"/>
                </a:solidFill>
              </a:rPr>
              <a:t>Zero hysteresis </a:t>
            </a:r>
            <a:r>
              <a:rPr>
                <a:solidFill>
                  <a:srgbClr val="FFC000"/>
                </a:solidFill>
              </a:rPr>
              <a:t>for </a:t>
            </a:r>
            <a:r>
              <a:rPr smtClean="0">
                <a:solidFill>
                  <a:srgbClr val="FFC000"/>
                </a:solidFill>
              </a:rPr>
              <a:t>V</a:t>
            </a:r>
            <a:r>
              <a:rPr lang="en-US" smtClean="0">
                <a:solidFill>
                  <a:srgbClr val="FFC000"/>
                </a:solidFill>
              </a:rPr>
              <a:t>-</a:t>
            </a:r>
            <a:r>
              <a:rPr smtClean="0">
                <a:solidFill>
                  <a:srgbClr val="FFC000"/>
                </a:solidFill>
              </a:rPr>
              <a:t>ball </a:t>
            </a:r>
            <a:r>
              <a:rPr dirty="0">
                <a:solidFill>
                  <a:srgbClr val="FFC000"/>
                </a:solidFill>
              </a:rPr>
              <a:t>control applications</a:t>
            </a:r>
          </a:p>
        </p:txBody>
      </p:sp>
      <p:sp>
        <p:nvSpPr>
          <p:cNvPr id="174" name="Shape 174"/>
          <p:cNvSpPr/>
          <p:nvPr/>
        </p:nvSpPr>
        <p:spPr>
          <a:xfrm>
            <a:off x="917147" y="5391898"/>
            <a:ext cx="713491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400"/>
            <a:r>
              <a:rPr dirty="0">
                <a:solidFill>
                  <a:srgbClr val="FFC000"/>
                </a:solidFill>
              </a:rPr>
              <a:t>Kinetrol matches the torque output of </a:t>
            </a:r>
            <a:r>
              <a:rPr dirty="0" smtClean="0">
                <a:solidFill>
                  <a:srgbClr val="FFC000"/>
                </a:solidFill>
              </a:rPr>
              <a:t>metal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dirty="0" smtClean="0">
                <a:solidFill>
                  <a:srgbClr val="FFC000"/>
                </a:solidFill>
              </a:rPr>
              <a:t>seated </a:t>
            </a:r>
            <a:r>
              <a:rPr dirty="0">
                <a:solidFill>
                  <a:srgbClr val="FFC000"/>
                </a:solidFill>
              </a:rPr>
              <a:t>ball </a:t>
            </a:r>
            <a:r>
              <a:rPr dirty="0" smtClean="0">
                <a:solidFill>
                  <a:srgbClr val="FFC000"/>
                </a:solidFill>
              </a:rPr>
              <a:t>valve</a:t>
            </a:r>
            <a:r>
              <a:rPr lang="en-US" dirty="0" smtClean="0">
                <a:solidFill>
                  <a:srgbClr val="FFC000"/>
                </a:solidFill>
              </a:rPr>
              <a:t>s</a:t>
            </a:r>
            <a:r>
              <a:rPr dirty="0" smtClean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throughout the entire stroke</a:t>
            </a:r>
          </a:p>
        </p:txBody>
      </p:sp>
      <p:sp>
        <p:nvSpPr>
          <p:cNvPr id="175" name="Shape 175"/>
          <p:cNvSpPr/>
          <p:nvPr/>
        </p:nvSpPr>
        <p:spPr>
          <a:xfrm>
            <a:off x="924462" y="4691673"/>
            <a:ext cx="704696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400"/>
            <a:r>
              <a:rPr dirty="0">
                <a:solidFill>
                  <a:srgbClr val="FFC000"/>
                </a:solidFill>
              </a:rPr>
              <a:t>Best torque/size package available, </a:t>
            </a:r>
            <a:r>
              <a:rPr dirty="0" smtClean="0">
                <a:solidFill>
                  <a:srgbClr val="FFC000"/>
                </a:solidFill>
              </a:rPr>
              <a:t>fast</a:t>
            </a:r>
            <a:r>
              <a:rPr lang="en-US" dirty="0" smtClean="0">
                <a:solidFill>
                  <a:srgbClr val="FFC000"/>
                </a:solidFill>
              </a:rPr>
              <a:t>est</a:t>
            </a:r>
            <a:r>
              <a:rPr dirty="0" smtClean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operating speeds and </a:t>
            </a:r>
            <a:r>
              <a:rPr lang="en-US" dirty="0" smtClean="0">
                <a:solidFill>
                  <a:srgbClr val="FFC000"/>
                </a:solidFill>
              </a:rPr>
              <a:t>lowest</a:t>
            </a:r>
            <a:r>
              <a:rPr dirty="0" smtClean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air </a:t>
            </a:r>
            <a:r>
              <a:rPr dirty="0" smtClean="0">
                <a:solidFill>
                  <a:srgbClr val="FFC000"/>
                </a:solidFill>
              </a:rPr>
              <a:t>consumption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882684" y="3921372"/>
            <a:ext cx="614194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400"/>
            <a:r>
              <a:rPr dirty="0">
                <a:solidFill>
                  <a:srgbClr val="FFC000"/>
                </a:solidFill>
              </a:rPr>
              <a:t>Pressure assisted for long </a:t>
            </a:r>
            <a:r>
              <a:rPr dirty="0" smtClean="0">
                <a:solidFill>
                  <a:srgbClr val="FFC000"/>
                </a:solidFill>
              </a:rPr>
              <a:t>life</a:t>
            </a:r>
            <a:r>
              <a:rPr lang="en-US" dirty="0" smtClean="0">
                <a:solidFill>
                  <a:srgbClr val="FFC000"/>
                </a:solidFill>
              </a:rPr>
              <a:t> (</a:t>
            </a:r>
            <a:r>
              <a:rPr dirty="0" smtClean="0">
                <a:solidFill>
                  <a:srgbClr val="FFC000"/>
                </a:solidFill>
              </a:rPr>
              <a:t>no </a:t>
            </a:r>
            <a:r>
              <a:rPr dirty="0">
                <a:solidFill>
                  <a:srgbClr val="FFC000"/>
                </a:solidFill>
              </a:rPr>
              <a:t>“O” </a:t>
            </a:r>
            <a:r>
              <a:rPr dirty="0" smtClean="0">
                <a:solidFill>
                  <a:srgbClr val="FFC000"/>
                </a:solidFill>
              </a:rPr>
              <a:t>rings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891422" y="3179419"/>
            <a:ext cx="692951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tabLst>
                <a:tab pos="1168400" algn="l"/>
              </a:tabLst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400"/>
            <a:r>
              <a:rPr lang="en-US" dirty="0">
                <a:solidFill>
                  <a:srgbClr val="FFC000"/>
                </a:solidFill>
              </a:rPr>
              <a:t>M</a:t>
            </a:r>
            <a:r>
              <a:rPr dirty="0" smtClean="0">
                <a:solidFill>
                  <a:srgbClr val="FFC000"/>
                </a:solidFill>
              </a:rPr>
              <a:t>ost </a:t>
            </a:r>
            <a:r>
              <a:rPr dirty="0">
                <a:solidFill>
                  <a:srgbClr val="FFC000"/>
                </a:solidFill>
              </a:rPr>
              <a:t>reliable mechanism for </a:t>
            </a:r>
            <a:r>
              <a:rPr lang="en-US" dirty="0" smtClean="0">
                <a:solidFill>
                  <a:srgbClr val="FFC000"/>
                </a:solidFill>
              </a:rPr>
              <a:t>1/4</a:t>
            </a:r>
            <a:r>
              <a:rPr dirty="0" smtClean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turn </a:t>
            </a:r>
            <a:r>
              <a:rPr dirty="0" smtClean="0">
                <a:solidFill>
                  <a:srgbClr val="FFC000"/>
                </a:solidFill>
              </a:rPr>
              <a:t>actuatio</a:t>
            </a:r>
            <a:r>
              <a:rPr lang="en-US" dirty="0" smtClean="0">
                <a:solidFill>
                  <a:srgbClr val="FFC000"/>
                </a:solidFill>
              </a:rPr>
              <a:t>n</a:t>
            </a:r>
            <a:endParaRPr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9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0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ntr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5" animBg="1" advAuto="0"/>
      <p:bldP spid="188" grpId="12" animBg="1" advAuto="0"/>
      <p:bldP spid="187" grpId="9" animBg="1" advAuto="0"/>
      <p:bldP spid="183" grpId="6" animBg="1" advAuto="0"/>
      <p:bldP spid="182" grpId="3" animBg="1" advAuto="0"/>
      <p:bldP spid="185" grpId="2" animBg="1" advAuto="0"/>
      <p:bldP spid="186" grpId="17" animBg="1"/>
      <p:bldP spid="174" grpId="13" animBg="1" advAuto="0"/>
      <p:bldP spid="174" grpId="14" animBg="1" advAuto="0"/>
      <p:bldP spid="175" grpId="10" animBg="1" advAuto="0"/>
      <p:bldP spid="175" grpId="11" animBg="1" advAuto="0"/>
      <p:bldP spid="176" grpId="7" animBg="1" advAuto="0"/>
      <p:bldP spid="176" grpId="8" animBg="1" advAuto="0"/>
      <p:bldP spid="177" grpId="4" animBg="1" advAuto="0"/>
      <p:bldP spid="177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194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1414780" y="2651875"/>
            <a:ext cx="16129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High Cycle</a:t>
            </a:r>
          </a:p>
        </p:txBody>
      </p:sp>
      <p:sp>
        <p:nvSpPr>
          <p:cNvPr id="196" name="Shape 196"/>
          <p:cNvSpPr/>
          <p:nvPr/>
        </p:nvSpPr>
        <p:spPr>
          <a:xfrm>
            <a:off x="1414780" y="3981355"/>
            <a:ext cx="32893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Quick Opening/Closing</a:t>
            </a:r>
          </a:p>
        </p:txBody>
      </p:sp>
      <p:sp>
        <p:nvSpPr>
          <p:cNvPr id="197" name="Shape 197"/>
          <p:cNvSpPr/>
          <p:nvPr/>
        </p:nvSpPr>
        <p:spPr>
          <a:xfrm>
            <a:off x="1414780" y="3295555"/>
            <a:ext cx="25781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High Temperature</a:t>
            </a:r>
          </a:p>
        </p:txBody>
      </p:sp>
      <p:sp>
        <p:nvSpPr>
          <p:cNvPr id="198" name="Shape 198"/>
          <p:cNvSpPr/>
          <p:nvPr/>
        </p:nvSpPr>
        <p:spPr>
          <a:xfrm>
            <a:off x="1414780" y="4667155"/>
            <a:ext cx="37719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Metal Seated Ball Valves</a:t>
            </a:r>
          </a:p>
        </p:txBody>
      </p:sp>
      <p:sp>
        <p:nvSpPr>
          <p:cNvPr id="200" name="Shape 200"/>
          <p:cNvSpPr/>
          <p:nvPr/>
        </p:nvSpPr>
        <p:spPr>
          <a:xfrm>
            <a:off x="525780" y="1291121"/>
            <a:ext cx="66040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Most Suited </a:t>
            </a:r>
            <a:r>
              <a:rPr lang="en-US" dirty="0"/>
              <a:t>A</a:t>
            </a:r>
            <a:r>
              <a:rPr dirty="0" smtClean="0"/>
              <a:t>pplications</a:t>
            </a:r>
            <a:endParaRPr dirty="0"/>
          </a:p>
        </p:txBody>
      </p:sp>
      <p:sp>
        <p:nvSpPr>
          <p:cNvPr id="201" name="Shape 201"/>
          <p:cNvSpPr/>
          <p:nvPr/>
        </p:nvSpPr>
        <p:spPr>
          <a:xfrm>
            <a:off x="1414780" y="5352955"/>
            <a:ext cx="5245100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 Applications (V-Ball Valves)</a:t>
            </a:r>
          </a:p>
        </p:txBody>
      </p:sp>
      <p:sp>
        <p:nvSpPr>
          <p:cNvPr id="15" name="Shape 203"/>
          <p:cNvSpPr/>
          <p:nvPr/>
        </p:nvSpPr>
        <p:spPr>
          <a:xfrm>
            <a:off x="1414780" y="6026408"/>
            <a:ext cx="291338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S</a:t>
            </a:r>
            <a:r>
              <a:rPr lang="en-US" dirty="0" smtClean="0"/>
              <a:t>pace</a:t>
            </a:r>
            <a:r>
              <a:rPr dirty="0" smtClean="0"/>
              <a:t> </a:t>
            </a:r>
            <a:r>
              <a:rPr dirty="0"/>
              <a:t>Constraints</a:t>
            </a:r>
          </a:p>
        </p:txBody>
      </p:sp>
      <p:sp>
        <p:nvSpPr>
          <p:cNvPr id="18" name="Shape 229"/>
          <p:cNvSpPr/>
          <p:nvPr/>
        </p:nvSpPr>
        <p:spPr>
          <a:xfrm flipV="1">
            <a:off x="7355840" y="564435"/>
            <a:ext cx="5354204" cy="45742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reflection stA="29699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584200">
              <a:defRPr sz="33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3" animBg="1" advAuto="0"/>
      <p:bldP spid="196" grpId="5" animBg="1" advAuto="0"/>
      <p:bldP spid="197" grpId="4" animBg="1" advAuto="0"/>
      <p:bldP spid="198" grpId="6" animBg="1" advAuto="0"/>
      <p:bldP spid="200" grpId="2" animBg="1" advAuto="0"/>
      <p:bldP spid="201" grpId="7" animBg="1" advAuto="0"/>
      <p:bldP spid="15" grpId="0" animBg="1" advAuto="0"/>
      <p:bldP spid="18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pic>
        <p:nvPicPr>
          <p:cNvPr id="210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868045" y="1156354"/>
            <a:ext cx="6057901" cy="69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High Cycle Applications</a:t>
            </a:r>
          </a:p>
        </p:txBody>
      </p:sp>
      <p:sp>
        <p:nvSpPr>
          <p:cNvPr id="212" name="Shape 212"/>
          <p:cNvSpPr/>
          <p:nvPr/>
        </p:nvSpPr>
        <p:spPr>
          <a:xfrm>
            <a:off x="187707" y="2939813"/>
            <a:ext cx="741857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	Kinetrol </a:t>
            </a:r>
            <a:r>
              <a:rPr lang="en-US" dirty="0" smtClean="0">
                <a:solidFill>
                  <a:srgbClr val="FFFFFF"/>
                </a:solidFill>
              </a:rPr>
              <a:t>actuators are </a:t>
            </a:r>
            <a:r>
              <a:rPr dirty="0" smtClean="0">
                <a:solidFill>
                  <a:srgbClr val="FFFFFF"/>
                </a:solidFill>
              </a:rPr>
              <a:t>guaranteed</a:t>
            </a: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to 4</a:t>
            </a:r>
            <a:r>
              <a:rPr dirty="0" smtClean="0">
                <a:solidFill>
                  <a:srgbClr val="FFFFFF"/>
                </a:solidFill>
              </a:rPr>
              <a:t>,000,000 </a:t>
            </a:r>
            <a:r>
              <a:rPr dirty="0">
                <a:solidFill>
                  <a:srgbClr val="FFFFFF"/>
                </a:solidFill>
              </a:rPr>
              <a:t>cycles </a:t>
            </a:r>
            <a:r>
              <a:rPr lang="en-US" dirty="0" smtClean="0">
                <a:solidFill>
                  <a:srgbClr val="FFFFFF"/>
                </a:solidFill>
              </a:rPr>
              <a:t>because </a:t>
            </a:r>
            <a:r>
              <a:rPr lang="en-US" smtClean="0">
                <a:solidFill>
                  <a:srgbClr val="FFFFFF"/>
                </a:solidFill>
              </a:rPr>
              <a:t>they last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424180" y="4208940"/>
            <a:ext cx="48895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FFFF"/>
                </a:solidFill>
              </a:rPr>
              <a:t>Typical Applications </a:t>
            </a:r>
            <a:r>
              <a:rPr lang="en-US" smtClean="0">
                <a:solidFill>
                  <a:srgbClr val="FFFFFF"/>
                </a:solidFill>
              </a:rPr>
              <a:t>are: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3" name="Shape 229"/>
          <p:cNvSpPr/>
          <p:nvPr/>
        </p:nvSpPr>
        <p:spPr>
          <a:xfrm flipV="1">
            <a:off x="7355840" y="564435"/>
            <a:ext cx="5354204" cy="45742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reflection stA="29699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584200">
              <a:defRPr sz="33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" name="Shape 213"/>
          <p:cNvSpPr/>
          <p:nvPr/>
        </p:nvSpPr>
        <p:spPr>
          <a:xfrm>
            <a:off x="746125" y="4979530"/>
            <a:ext cx="48895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 smtClean="0">
                <a:solidFill>
                  <a:srgbClr val="FFFFFF"/>
                </a:solidFill>
              </a:rPr>
              <a:t>•</a:t>
            </a:r>
            <a:r>
              <a:rPr dirty="0">
                <a:solidFill>
                  <a:srgbClr val="FFFFFF"/>
                </a:solidFill>
              </a:rPr>
              <a:t>	Bottle filling</a:t>
            </a:r>
          </a:p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•	Injection mold cooling</a:t>
            </a:r>
          </a:p>
          <a:p>
            <a:pPr marL="914400" marR="457200" indent="-2286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FFFFF"/>
                </a:solidFill>
              </a:rPr>
              <a:t>•	Batch </a:t>
            </a:r>
            <a:r>
              <a:rPr dirty="0" smtClean="0">
                <a:solidFill>
                  <a:srgbClr val="FFFFFF"/>
                </a:solidFill>
              </a:rPr>
              <a:t>processes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3" animBg="1" advAuto="0"/>
      <p:bldP spid="212" grpId="4" build="p" bldLvl="5" animBg="1" advAuto="0"/>
      <p:bldP spid="213" grpId="5" build="p" bldLvl="5" animBg="1" advAuto="0"/>
      <p:bldP spid="13" grpId="0" build="p" animBg="1" advAuto="0"/>
      <p:bldP spid="14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2996174" y="3681423"/>
            <a:ext cx="4242826" cy="3175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reflection stA="29699" endPos="4000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584200">
              <a:defRPr sz="33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sp>
        <p:nvSpPr>
          <p:cNvPr id="234" name="Shape 23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38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3695700" y="1243072"/>
            <a:ext cx="621030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algn="ctr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	Internally, Kinetrol actuators have almost no </a:t>
            </a:r>
            <a:r>
              <a:rPr lang="en-US" dirty="0" smtClean="0">
                <a:solidFill>
                  <a:srgbClr val="FFFFFF"/>
                </a:solidFill>
              </a:rPr>
              <a:t>"D</a:t>
            </a:r>
            <a:r>
              <a:rPr dirty="0" smtClean="0">
                <a:solidFill>
                  <a:srgbClr val="FFFFFF"/>
                </a:solidFill>
              </a:rPr>
              <a:t>ead space”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7023099" y="1249422"/>
            <a:ext cx="617606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algn="ctr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	Internally, </a:t>
            </a:r>
            <a:r>
              <a:rPr dirty="0" smtClean="0">
                <a:solidFill>
                  <a:srgbClr val="FFFFFF"/>
                </a:solidFill>
              </a:rPr>
              <a:t>Rac</a:t>
            </a:r>
            <a:r>
              <a:rPr lang="en-US" dirty="0" smtClean="0">
                <a:solidFill>
                  <a:srgbClr val="FFFFFF"/>
                </a:solidFill>
              </a:rPr>
              <a:t>k &amp;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Pinion </a:t>
            </a:r>
            <a:r>
              <a:rPr dirty="0" smtClean="0">
                <a:solidFill>
                  <a:srgbClr val="FFFFFF"/>
                </a:solidFill>
              </a:rPr>
              <a:t>actuators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dirty="0" smtClean="0">
                <a:solidFill>
                  <a:srgbClr val="FFFFFF"/>
                </a:solidFill>
              </a:rPr>
              <a:t>have </a:t>
            </a:r>
            <a:r>
              <a:rPr dirty="0">
                <a:solidFill>
                  <a:srgbClr val="FFFFFF"/>
                </a:solidFill>
              </a:rPr>
              <a:t>lots of </a:t>
            </a:r>
            <a:r>
              <a:rPr dirty="0" smtClean="0">
                <a:solidFill>
                  <a:srgbClr val="FFFFFF"/>
                </a:solidFill>
              </a:rPr>
              <a:t>“</a:t>
            </a:r>
            <a:r>
              <a:rPr lang="en-US" dirty="0" smtClean="0">
                <a:solidFill>
                  <a:srgbClr val="FFFFFF"/>
                </a:solidFill>
              </a:rPr>
              <a:t>De</a:t>
            </a:r>
            <a:r>
              <a:rPr dirty="0" smtClean="0">
                <a:solidFill>
                  <a:srgbClr val="FFFFFF"/>
                </a:solidFill>
              </a:rPr>
              <a:t>ad space”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248" name="droppedImage.pdf"/>
          <p:cNvPicPr>
            <a:picLocks noChangeAspect="1"/>
          </p:cNvPicPr>
          <p:nvPr/>
        </p:nvPicPr>
        <p:blipFill>
          <a:blip r:embed="rId4">
            <a:alphaModFix amt="30000"/>
            <a:extLst/>
          </a:blip>
          <a:stretch>
            <a:fillRect/>
          </a:stretch>
        </p:blipFill>
        <p:spPr>
          <a:xfrm>
            <a:off x="1447800" y="4038600"/>
            <a:ext cx="1777018" cy="170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droppedImage.pdf"/>
          <p:cNvPicPr>
            <a:picLocks noChangeAspect="1"/>
          </p:cNvPicPr>
          <p:nvPr/>
        </p:nvPicPr>
        <p:blipFill>
          <a:blip r:embed="rId5">
            <a:alphaModFix amt="30000"/>
            <a:extLst/>
          </a:blip>
          <a:stretch>
            <a:fillRect/>
          </a:stretch>
        </p:blipFill>
        <p:spPr>
          <a:xfrm>
            <a:off x="3721100" y="4553724"/>
            <a:ext cx="1130300" cy="18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10534199" y="6643937"/>
            <a:ext cx="215185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C000"/>
                </a:solidFill>
              </a:rPr>
              <a:t>“D</a:t>
            </a:r>
            <a:r>
              <a:rPr dirty="0" smtClean="0">
                <a:solidFill>
                  <a:srgbClr val="FFC000"/>
                </a:solidFill>
              </a:rPr>
              <a:t>ead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dirty="0" smtClean="0">
                <a:solidFill>
                  <a:srgbClr val="FFC000"/>
                </a:solidFill>
              </a:rPr>
              <a:t>space</a:t>
            </a:r>
            <a:r>
              <a:rPr lang="en-US" dirty="0" smtClean="0">
                <a:solidFill>
                  <a:srgbClr val="FFC000"/>
                </a:solidFill>
              </a:rPr>
              <a:t>"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293905" y="3364936"/>
            <a:ext cx="227047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C000"/>
                </a:solidFill>
              </a:rPr>
              <a:t>“Dea</a:t>
            </a:r>
            <a:r>
              <a:rPr dirty="0" smtClean="0">
                <a:solidFill>
                  <a:srgbClr val="FFC000"/>
                </a:solidFill>
              </a:rPr>
              <a:t>d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dirty="0" smtClean="0">
                <a:solidFill>
                  <a:srgbClr val="FFC000"/>
                </a:solidFill>
              </a:rPr>
              <a:t>space</a:t>
            </a:r>
            <a:r>
              <a:rPr lang="en-US" dirty="0" smtClean="0">
                <a:solidFill>
                  <a:srgbClr val="FFC000"/>
                </a:solidFill>
              </a:rPr>
              <a:t>"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4620637" y="3864606"/>
            <a:ext cx="907408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The majority of the plant air supply is being used to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move</a:t>
            </a:r>
            <a:r>
              <a:rPr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t</a:t>
            </a:r>
            <a:r>
              <a:rPr dirty="0" smtClean="0">
                <a:solidFill>
                  <a:srgbClr val="FFFFFF"/>
                </a:solidFill>
              </a:rPr>
              <a:t>he vane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  <a:r>
              <a:rPr dirty="0" smtClean="0">
                <a:solidFill>
                  <a:srgbClr val="FFFFFF"/>
                </a:solidFill>
              </a:rPr>
              <a:t> rather than fill in dead space.  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dirty="0" smtClean="0"/>
              <a:t>	</a:t>
            </a:r>
            <a:r>
              <a:rPr dirty="0" smtClean="0">
                <a:solidFill>
                  <a:srgbClr val="FFFFFF"/>
                </a:solidFill>
              </a:rPr>
              <a:t>Th</a:t>
            </a:r>
            <a:r>
              <a:rPr lang="en-US" dirty="0" smtClean="0">
                <a:solidFill>
                  <a:srgbClr val="FFFFFF"/>
                </a:solidFill>
              </a:rPr>
              <a:t>at’s why </a:t>
            </a:r>
            <a:r>
              <a:rPr lang="en-US" dirty="0" err="1" smtClean="0">
                <a:solidFill>
                  <a:srgbClr val="FFFFFF"/>
                </a:solidFill>
              </a:rPr>
              <a:t>Kinetrol’s</a:t>
            </a:r>
            <a:r>
              <a:rPr lang="en-US" dirty="0" smtClean="0">
                <a:solidFill>
                  <a:srgbClr val="FFFFFF"/>
                </a:solidFill>
              </a:rPr>
              <a:t> have such fast open/close times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1" name="Shape 219"/>
          <p:cNvSpPr/>
          <p:nvPr/>
        </p:nvSpPr>
        <p:spPr>
          <a:xfrm>
            <a:off x="3590929" y="195096"/>
            <a:ext cx="581024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Fast Open/Close Times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230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9930" y="3642313"/>
            <a:ext cx="4330700" cy="450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5062" y="3837583"/>
            <a:ext cx="1584740" cy="88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38409" y="3450407"/>
            <a:ext cx="5048235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17746">
            <a:off x="10269888" y="5060419"/>
            <a:ext cx="1117600" cy="876300"/>
          </a:xfrm>
          <a:prstGeom prst="rect">
            <a:avLst/>
          </a:prstGeom>
        </p:spPr>
      </p:pic>
      <p:pic>
        <p:nvPicPr>
          <p:cNvPr id="252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426380">
            <a:off x="27840" y="3185882"/>
            <a:ext cx="4538087" cy="472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396351">
            <a:off x="406799" y="3394243"/>
            <a:ext cx="4445001" cy="4627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1426" y="3518913"/>
            <a:ext cx="4464892" cy="4648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9424816" y="4223018"/>
            <a:ext cx="1549401" cy="106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2" h="21600" extrusionOk="0">
                <a:moveTo>
                  <a:pt x="0" y="1688"/>
                </a:moveTo>
                <a:cubicBezTo>
                  <a:pt x="0" y="1688"/>
                  <a:pt x="3563" y="1688"/>
                  <a:pt x="3786" y="6075"/>
                </a:cubicBezTo>
                <a:cubicBezTo>
                  <a:pt x="3786" y="6075"/>
                  <a:pt x="3078" y="14926"/>
                  <a:pt x="3786" y="16875"/>
                </a:cubicBezTo>
                <a:cubicBezTo>
                  <a:pt x="4269" y="18206"/>
                  <a:pt x="8462" y="21600"/>
                  <a:pt x="8462" y="21600"/>
                </a:cubicBezTo>
                <a:lnTo>
                  <a:pt x="20932" y="16875"/>
                </a:lnTo>
                <a:cubicBezTo>
                  <a:pt x="20932" y="16875"/>
                  <a:pt x="21600" y="4387"/>
                  <a:pt x="18037" y="4387"/>
                </a:cubicBezTo>
                <a:lnTo>
                  <a:pt x="10911" y="338"/>
                </a:lnTo>
                <a:cubicBezTo>
                  <a:pt x="10911" y="338"/>
                  <a:pt x="6903" y="1013"/>
                  <a:pt x="6012" y="0"/>
                </a:cubicBezTo>
                <a:lnTo>
                  <a:pt x="0" y="1688"/>
                </a:lnTo>
                <a:close/>
              </a:path>
            </a:pathLst>
          </a:custGeom>
          <a:solidFill>
            <a:srgbClr val="E32400">
              <a:alpha val="50000"/>
            </a:srgbClr>
          </a:solidFill>
          <a:ln w="254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E63B7A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 rot="21414357">
            <a:off x="1460500" y="4838700"/>
            <a:ext cx="889000" cy="76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29"/>
                </a:moveTo>
                <a:lnTo>
                  <a:pt x="20588" y="0"/>
                </a:lnTo>
                <a:lnTo>
                  <a:pt x="21600" y="1416"/>
                </a:lnTo>
                <a:lnTo>
                  <a:pt x="675" y="21600"/>
                </a:lnTo>
                <a:lnTo>
                  <a:pt x="0" y="19829"/>
                </a:lnTo>
                <a:close/>
              </a:path>
            </a:pathLst>
          </a:custGeom>
          <a:solidFill>
            <a:srgbClr val="C00000">
              <a:alpha val="66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417746">
            <a:off x="1142064" y="4330763"/>
            <a:ext cx="1117600" cy="876300"/>
          </a:xfrm>
          <a:prstGeom prst="rect">
            <a:avLst/>
          </a:prstGeom>
        </p:spPr>
      </p:pic>
      <p:pic>
        <p:nvPicPr>
          <p:cNvPr id="253" name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367015">
            <a:off x="-190600" y="2939502"/>
            <a:ext cx="4538087" cy="472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62070 0.000162" pathEditMode="relative">
                                      <p:cBhvr>
                                        <p:cTn id="2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70508 0.000000" pathEditMode="relative">
                                      <p:cBhvr>
                                        <p:cTn id="2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8" dur="1000" fill="hold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99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xit" fill="hold" grpId="1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1000" fill="hold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fill="hold" grpId="13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fill="hold" grpId="1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0" dur="1000" fill="hold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fill="hold">
                                          <p:stCondLst>
                                            <p:cond delay="99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fill="hold" grpId="15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fill="hold" grpId="3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7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" presetClass="entr" presetSubtype="2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3" animBg="1" advAuto="0"/>
      <p:bldP spid="239" grpId="2" animBg="1" advAuto="0"/>
      <p:bldP spid="245" grpId="21" animBg="1" advAuto="0"/>
      <p:bldP spid="248" grpId="9" animBg="1" advAuto="0"/>
      <p:bldP spid="249" grpId="10" animBg="1" advAuto="0"/>
      <p:bldP spid="244" grpId="26" animBg="1" advAuto="0"/>
      <p:bldP spid="246" grpId="19" animBg="1" advAuto="0"/>
      <p:bldP spid="232" grpId="20" animBg="1" advAuto="0"/>
      <p:bldP spid="232" grpId="30" animBg="1" advAuto="0"/>
      <p:bldP spid="31" grpId="0" build="p" bldLvl="5" animBg="1" advAuto="0"/>
      <p:bldP spid="31" grpId="1" build="allAtOnce" autoUpdateAnimBg="0"/>
      <p:bldP spid="230" grpId="6" animBg="1" advAuto="0"/>
      <p:bldP spid="231" grpId="8" animBg="1" advAuto="0"/>
      <p:bldP spid="241" grpId="22" animBg="1" advAuto="0"/>
      <p:bldP spid="252" grpId="13" animBg="1" advAuto="0"/>
      <p:bldP spid="252" grpId="16" animBg="1" advAuto="0"/>
      <p:bldP spid="251" grpId="11" animBg="1" advAuto="0"/>
      <p:bldP spid="251" grpId="14" animBg="1" advAuto="0"/>
      <p:bldP spid="250" grpId="7" animBg="1" advAuto="0"/>
      <p:bldP spid="250" grpId="12" animBg="1" advAuto="0"/>
      <p:bldP spid="242" grpId="24" animBg="1" advAuto="0"/>
      <p:bldP spid="247" grpId="17" animBg="1" advAuto="0"/>
      <p:bldP spid="253" grpId="1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sp>
        <p:nvSpPr>
          <p:cNvPr id="234" name="Shape 23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38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93905" y="3364936"/>
            <a:ext cx="227047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C000"/>
                </a:solidFill>
              </a:rPr>
              <a:t>“Dea</a:t>
            </a:r>
            <a:r>
              <a:rPr dirty="0" smtClean="0">
                <a:solidFill>
                  <a:srgbClr val="FFC000"/>
                </a:solidFill>
              </a:rPr>
              <a:t>d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dirty="0" smtClean="0">
                <a:solidFill>
                  <a:srgbClr val="FFC000"/>
                </a:solidFill>
              </a:rPr>
              <a:t>space</a:t>
            </a:r>
            <a:r>
              <a:rPr lang="en-US" dirty="0" smtClean="0">
                <a:solidFill>
                  <a:srgbClr val="FFC000"/>
                </a:solidFill>
              </a:rPr>
              <a:t>"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999588" y="1084384"/>
            <a:ext cx="499293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Compare “Dead Space” to see why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Kinetrol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actuators operate faster 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2347" y="2288588"/>
            <a:ext cx="16414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KINETROL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02949" y="2288588"/>
            <a:ext cx="223779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COMPETITION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4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8409" y="3450407"/>
            <a:ext cx="5048235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9930" y="3642313"/>
            <a:ext cx="4330700" cy="450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3367015">
            <a:off x="-190600" y="2939502"/>
            <a:ext cx="4538087" cy="472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417746">
            <a:off x="1025215" y="4458552"/>
            <a:ext cx="1117600" cy="876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17746">
            <a:off x="10269888" y="5060419"/>
            <a:ext cx="1117600" cy="876300"/>
          </a:xfrm>
          <a:prstGeom prst="rect">
            <a:avLst/>
          </a:prstGeom>
        </p:spPr>
      </p:pic>
      <p:pic>
        <p:nvPicPr>
          <p:cNvPr id="36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15062" y="3837583"/>
            <a:ext cx="1584740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9424816" y="4223018"/>
            <a:ext cx="1549401" cy="1066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2" h="21600" extrusionOk="0">
                <a:moveTo>
                  <a:pt x="0" y="1688"/>
                </a:moveTo>
                <a:cubicBezTo>
                  <a:pt x="0" y="1688"/>
                  <a:pt x="3563" y="1688"/>
                  <a:pt x="3786" y="6075"/>
                </a:cubicBezTo>
                <a:cubicBezTo>
                  <a:pt x="3786" y="6075"/>
                  <a:pt x="3078" y="14926"/>
                  <a:pt x="3786" y="16875"/>
                </a:cubicBezTo>
                <a:cubicBezTo>
                  <a:pt x="4269" y="18206"/>
                  <a:pt x="8462" y="21600"/>
                  <a:pt x="8462" y="21600"/>
                </a:cubicBezTo>
                <a:lnTo>
                  <a:pt x="20932" y="16875"/>
                </a:lnTo>
                <a:cubicBezTo>
                  <a:pt x="20932" y="16875"/>
                  <a:pt x="21600" y="4387"/>
                  <a:pt x="18037" y="4387"/>
                </a:cubicBezTo>
                <a:lnTo>
                  <a:pt x="10911" y="338"/>
                </a:lnTo>
                <a:cubicBezTo>
                  <a:pt x="10911" y="338"/>
                  <a:pt x="6903" y="1013"/>
                  <a:pt x="6012" y="0"/>
                </a:cubicBezTo>
                <a:lnTo>
                  <a:pt x="0" y="1688"/>
                </a:lnTo>
                <a:close/>
              </a:path>
            </a:pathLst>
          </a:custGeom>
          <a:solidFill>
            <a:srgbClr val="E32400">
              <a:alpha val="50000"/>
            </a:srgbClr>
          </a:solidFill>
          <a:ln w="254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E63B7A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 rot="21414357">
            <a:off x="1460500" y="4838700"/>
            <a:ext cx="889000" cy="76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29"/>
                </a:moveTo>
                <a:lnTo>
                  <a:pt x="20588" y="0"/>
                </a:lnTo>
                <a:lnTo>
                  <a:pt x="21600" y="1416"/>
                </a:lnTo>
                <a:lnTo>
                  <a:pt x="675" y="21600"/>
                </a:lnTo>
                <a:lnTo>
                  <a:pt x="0" y="19829"/>
                </a:lnTo>
                <a:close/>
              </a:path>
            </a:pathLst>
          </a:custGeom>
          <a:solidFill>
            <a:srgbClr val="C00000">
              <a:alpha val="68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08325" y="5667442"/>
            <a:ext cx="67005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Smaller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charset="0"/>
                <a:ea typeface="Helvetica"/>
                <a:cs typeface="Helvetica"/>
                <a:sym typeface="Helvetica"/>
              </a:rPr>
              <a:t> “Dead space” = faster </a:t>
            </a:r>
            <a:r>
              <a:rPr kumimoji="0" lang="en-US" sz="2400" b="0" i="0" u="none" strike="noStrike" cap="none" spc="0" normalizeH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charset="0"/>
                <a:ea typeface="Helvetica"/>
                <a:cs typeface="Helvetica"/>
                <a:sym typeface="Helvetica"/>
              </a:rPr>
              <a:t>open/close times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charset="0"/>
              <a:ea typeface="Helvetica"/>
              <a:cs typeface="Helvetica"/>
              <a:sym typeface="Helvetica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10534199" y="6643937"/>
            <a:ext cx="215185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C000"/>
                </a:solidFill>
              </a:rPr>
              <a:t>“D</a:t>
            </a:r>
            <a:r>
              <a:rPr dirty="0" smtClean="0">
                <a:solidFill>
                  <a:srgbClr val="FFC000"/>
                </a:solidFill>
              </a:rPr>
              <a:t>ead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dirty="0" smtClean="0">
                <a:solidFill>
                  <a:srgbClr val="FFC000"/>
                </a:solidFill>
              </a:rPr>
              <a:t>space</a:t>
            </a:r>
            <a:r>
              <a:rPr lang="en-US" dirty="0" smtClean="0">
                <a:solidFill>
                  <a:srgbClr val="FFC000"/>
                </a:solidFill>
              </a:rPr>
              <a:t>"</a:t>
            </a:r>
            <a:endParaRPr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6" grpId="1" animBg="1"/>
      <p:bldP spid="2" grpId="0"/>
      <p:bldP spid="2" grpId="1"/>
      <p:bldP spid="3" grpId="0"/>
      <p:bldP spid="30" grpId="0"/>
      <p:bldP spid="34" grpId="0" animBg="1" advAuto="0"/>
      <p:bldP spid="35" grpId="0" animBg="1" advAuto="0"/>
      <p:bldP spid="33" grpId="0" animBg="1" advAuto="0"/>
      <p:bldP spid="36" grpId="0" animBg="1" advAuto="0"/>
      <p:bldP spid="242" grpId="0" animBg="1"/>
      <p:bldP spid="247" grpId="0" animBg="1"/>
      <p:bldP spid="4" grpId="0"/>
      <p:bldP spid="244" grpId="0" animBg="1"/>
      <p:bldP spid="2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7700637" y="8680450"/>
            <a:ext cx="213893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+44 (0) 1252 733838</a:t>
            </a:r>
          </a:p>
          <a:p>
            <a:pPr algn="r" defTabSz="584200">
              <a:lnSpc>
                <a:spcPct val="110000"/>
              </a:lnSpc>
              <a:defRPr sz="1500">
                <a:solidFill>
                  <a:srgbClr val="A8A8A8"/>
                </a:solidFill>
                <a:latin typeface="Gotham HTF"/>
                <a:ea typeface="Gotham HTF"/>
                <a:cs typeface="Gotham HTF"/>
                <a:sym typeface="Gotham HTF"/>
              </a:defRPr>
            </a:pPr>
            <a:r>
              <a:t>kinetrol.com</a:t>
            </a:r>
          </a:p>
        </p:txBody>
      </p:sp>
      <p:sp>
        <p:nvSpPr>
          <p:cNvPr id="234" name="Shape 234"/>
          <p:cNvSpPr/>
          <p:nvPr/>
        </p:nvSpPr>
        <p:spPr>
          <a:xfrm>
            <a:off x="10121899" y="8608721"/>
            <a:ext cx="1" cy="688076"/>
          </a:xfrm>
          <a:prstGeom prst="line">
            <a:avLst/>
          </a:prstGeom>
          <a:ln w="12700">
            <a:solidFill>
              <a:srgbClr val="FFFFFF">
                <a:alpha val="37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38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2400" y="8750696"/>
            <a:ext cx="2146300" cy="46950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2886609" y="1088552"/>
            <a:ext cx="836388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algn="ctr"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</a:rPr>
              <a:t>Comparing a Kinetrol to a typical Rack &amp; Pinion actuator ”Dead Space” = ”Cost”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5420125" y="3768987"/>
            <a:ext cx="215185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defTabSz="584200"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0000"/>
                </a:solidFill>
              </a:rPr>
              <a:t>“De</a:t>
            </a:r>
            <a:r>
              <a:rPr dirty="0" smtClean="0">
                <a:solidFill>
                  <a:srgbClr val="FF0000"/>
                </a:solidFill>
              </a:rPr>
              <a:t>ad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dirty="0" smtClean="0">
                <a:solidFill>
                  <a:srgbClr val="FF0000"/>
                </a:solidFill>
              </a:rPr>
              <a:t>space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algn="ctr" defTabSz="584200">
              <a:defRPr sz="2400">
                <a:solidFill>
                  <a:srgbClr val="FFFC4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rgbClr val="FF0000"/>
                </a:solidFill>
              </a:rPr>
              <a:t>(In Red)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546100" y="8191500"/>
            <a:ext cx="11899907" cy="2"/>
          </a:xfrm>
          <a:prstGeom prst="line">
            <a:avLst/>
          </a:prstGeom>
          <a:ln w="12700">
            <a:solidFill>
              <a:srgbClr val="FFFFFF">
                <a:alpha val="2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" name="Shape 219"/>
          <p:cNvSpPr/>
          <p:nvPr/>
        </p:nvSpPr>
        <p:spPr>
          <a:xfrm>
            <a:off x="4348167" y="155940"/>
            <a:ext cx="429577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200">
                <a:solidFill>
                  <a:srgbClr val="E3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Cost of Operation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979CA76-EBC3-4124-9124-A572B8864CE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661" y="2826853"/>
            <a:ext cx="3218040" cy="253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93DDD63-501D-4620-9973-4A9C1CAC98D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250403" y="2392569"/>
            <a:ext cx="3161880" cy="148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498DE2-71E4-4649-BE74-8DF59B909F6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250403" y="4337190"/>
            <a:ext cx="3169440" cy="15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262631" y="6694438"/>
            <a:ext cx="646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FFFFFF"/>
                </a:solidFill>
                <a:latin typeface="Arial" pitchFamily="2"/>
                <a:ea typeface="Lucida Sans Unicode" pitchFamily="2"/>
                <a:cs typeface="Tahoma" pitchFamily="2"/>
              </a:rPr>
              <a:t>How do we quantify this volumetric efficiency?</a:t>
            </a:r>
          </a:p>
        </p:txBody>
      </p:sp>
      <p:sp>
        <p:nvSpPr>
          <p:cNvPr id="34" name="Shape 239"/>
          <p:cNvSpPr/>
          <p:nvPr/>
        </p:nvSpPr>
        <p:spPr>
          <a:xfrm>
            <a:off x="426887" y="6961230"/>
            <a:ext cx="1213832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Arial" pitchFamily="2"/>
                <a:ea typeface="Lucida Sans Unicode" pitchFamily="2"/>
                <a:cs typeface="Tahoma" pitchFamily="2"/>
              </a:rPr>
              <a:t>Rack &amp; Pinion – </a:t>
            </a:r>
            <a:r>
              <a:rPr lang="en-GB" dirty="0" smtClean="0">
                <a:latin typeface="Arial" pitchFamily="2"/>
                <a:ea typeface="Lucida Sans Unicode" pitchFamily="2"/>
                <a:cs typeface="Tahoma" pitchFamily="2"/>
              </a:rPr>
              <a:t>Considerably greater </a:t>
            </a:r>
            <a:r>
              <a:rPr lang="en-GB" dirty="0">
                <a:latin typeface="Arial" pitchFamily="2"/>
                <a:ea typeface="Lucida Sans Unicode" pitchFamily="2"/>
                <a:cs typeface="Tahoma" pitchFamily="2"/>
              </a:rPr>
              <a:t>dead volume: More air per stroke = less efficiency</a:t>
            </a:r>
          </a:p>
        </p:txBody>
      </p:sp>
      <p:sp>
        <p:nvSpPr>
          <p:cNvPr id="35" name="Shape 239"/>
          <p:cNvSpPr/>
          <p:nvPr/>
        </p:nvSpPr>
        <p:spPr>
          <a:xfrm>
            <a:off x="613432" y="6383579"/>
            <a:ext cx="1176523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914400" marR="457200" indent="-2286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latin typeface="Arial" pitchFamily="2"/>
                <a:ea typeface="Lucida Sans Unicode" pitchFamily="2"/>
                <a:cs typeface="Tahoma" pitchFamily="2"/>
              </a:rPr>
              <a:t>Kinetrol</a:t>
            </a:r>
            <a:r>
              <a:rPr lang="en-GB" dirty="0">
                <a:latin typeface="Arial" pitchFamily="2"/>
                <a:ea typeface="Lucida Sans Unicode" pitchFamily="2"/>
                <a:cs typeface="Tahoma" pitchFamily="2"/>
              </a:rPr>
              <a:t> – The vane design </a:t>
            </a:r>
            <a:r>
              <a:rPr lang="en-GB" dirty="0" smtClean="0">
                <a:latin typeface="Arial" pitchFamily="2"/>
                <a:ea typeface="Lucida Sans Unicode" pitchFamily="2"/>
                <a:cs typeface="Tahoma" pitchFamily="2"/>
              </a:rPr>
              <a:t>has </a:t>
            </a:r>
            <a:r>
              <a:rPr lang="en-GB" dirty="0">
                <a:latin typeface="Arial" pitchFamily="2"/>
                <a:ea typeface="Lucida Sans Unicode" pitchFamily="2"/>
                <a:cs typeface="Tahoma" pitchFamily="2"/>
              </a:rPr>
              <a:t>built up </a:t>
            </a:r>
            <a:r>
              <a:rPr lang="en-GB" dirty="0" err="1">
                <a:latin typeface="Arial" pitchFamily="2"/>
                <a:ea typeface="Lucida Sans Unicode" pitchFamily="2"/>
                <a:cs typeface="Tahoma" pitchFamily="2"/>
              </a:rPr>
              <a:t>sideplates</a:t>
            </a:r>
            <a:r>
              <a:rPr lang="en-GB" dirty="0">
                <a:latin typeface="Arial" pitchFamily="2"/>
                <a:ea typeface="Lucida Sans Unicode" pitchFamily="2"/>
                <a:cs typeface="Tahoma" pitchFamily="2"/>
              </a:rPr>
              <a:t> </a:t>
            </a:r>
            <a:r>
              <a:rPr lang="en-GB" dirty="0" smtClean="0">
                <a:latin typeface="Arial" pitchFamily="2"/>
                <a:ea typeface="Lucida Sans Unicode" pitchFamily="2"/>
                <a:cs typeface="Tahoma" pitchFamily="2"/>
              </a:rPr>
              <a:t>to keep </a:t>
            </a:r>
            <a:r>
              <a:rPr lang="en-GB" dirty="0">
                <a:latin typeface="Arial" pitchFamily="2"/>
                <a:ea typeface="Lucida Sans Unicode" pitchFamily="2"/>
                <a:cs typeface="Tahoma" pitchFamily="2"/>
              </a:rPr>
              <a:t>dead volume to a minimum</a:t>
            </a:r>
          </a:p>
          <a:p>
            <a:pPr marL="0" marR="0" lvl="0" indent="0" hangingPunct="1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Arial" pitchFamily="2"/>
                <a:ea typeface="Lucida Sans Unicode" pitchFamily="2"/>
                <a:cs typeface="Tahoma" pitchFamily="2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437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 advAuto="0"/>
      <p:bldP spid="244" grpId="0" animBg="1" advAuto="0"/>
      <p:bldP spid="31" grpId="0" build="p" bldLvl="5" animBg="1" advAuto="0"/>
      <p:bldP spid="2" grpId="0"/>
      <p:bldP spid="34" grpId="0" animBg="1" advAuto="0"/>
      <p:bldP spid="34" grpId="1" animBg="1"/>
      <p:bldP spid="35" grpId="0" animBg="1" advAuto="0"/>
      <p:bldP spid="35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20870</TotalTime>
  <Words>1163</Words>
  <Application>Microsoft Macintosh PowerPoint</Application>
  <PresentationFormat>Custom</PresentationFormat>
  <Paragraphs>188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</vt:lpstr>
      <vt:lpstr>Gill Sans</vt:lpstr>
      <vt:lpstr>Gotham HTF</vt:lpstr>
      <vt:lpstr>Helvetica</vt:lpstr>
      <vt:lpstr>Helvetica Neue Light</vt:lpstr>
      <vt:lpstr>Lucida Grande</vt:lpstr>
      <vt:lpstr>Lucida Sans Unicode</vt:lpstr>
      <vt:lpstr>Tahoma</vt:lpstr>
      <vt:lpstr>Arial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tom gosling</cp:lastModifiedBy>
  <cp:revision>165</cp:revision>
  <dcterms:modified xsi:type="dcterms:W3CDTF">2018-09-27T16:52:52Z</dcterms:modified>
</cp:coreProperties>
</file>